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62" r:id="rId4"/>
    <p:sldId id="265" r:id="rId5"/>
    <p:sldId id="257" r:id="rId6"/>
    <p:sldId id="266" r:id="rId7"/>
    <p:sldId id="269" r:id="rId8"/>
    <p:sldId id="267" r:id="rId9"/>
    <p:sldId id="271" r:id="rId10"/>
    <p:sldId id="290" r:id="rId11"/>
    <p:sldId id="259" r:id="rId12"/>
    <p:sldId id="272" r:id="rId13"/>
    <p:sldId id="273" r:id="rId14"/>
    <p:sldId id="278" r:id="rId15"/>
    <p:sldId id="279" r:id="rId16"/>
    <p:sldId id="283" r:id="rId17"/>
    <p:sldId id="284" r:id="rId18"/>
    <p:sldId id="282" r:id="rId19"/>
    <p:sldId id="274" r:id="rId20"/>
    <p:sldId id="285" r:id="rId21"/>
    <p:sldId id="287" r:id="rId22"/>
    <p:sldId id="286" r:id="rId23"/>
    <p:sldId id="288" r:id="rId24"/>
    <p:sldId id="289" r:id="rId25"/>
    <p:sldId id="292" r:id="rId26"/>
    <p:sldId id="293" r:id="rId27"/>
    <p:sldId id="275" r:id="rId28"/>
    <p:sldId id="294" r:id="rId29"/>
    <p:sldId id="291" r:id="rId30"/>
    <p:sldId id="276" r:id="rId31"/>
    <p:sldId id="295" r:id="rId32"/>
    <p:sldId id="296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705C"/>
    <a:srgbClr val="965C3C"/>
    <a:srgbClr val="FFE8D6"/>
    <a:srgbClr val="CB997E"/>
    <a:srgbClr val="A5A58D"/>
    <a:srgbClr val="865336"/>
    <a:srgbClr val="DDBEA9"/>
    <a:srgbClr val="B7B7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em Estilo, Sem Grelh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57" autoAdjust="0"/>
  </p:normalViewPr>
  <p:slideViewPr>
    <p:cSldViewPr snapToGrid="0">
      <p:cViewPr varScale="1">
        <p:scale>
          <a:sx n="94" d="100"/>
          <a:sy n="94" d="100"/>
        </p:scale>
        <p:origin x="84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jpeg>
</file>

<file path=ppt/media/image2.png>
</file>

<file path=ppt/media/image20.jpeg>
</file>

<file path=ppt/media/image21.jpeg>
</file>

<file path=ppt/media/image22.jpg>
</file>

<file path=ppt/media/image23.jpeg>
</file>

<file path=ppt/media/image24.jpeg>
</file>

<file path=ppt/media/image25.jpeg>
</file>

<file path=ppt/media/image26.jpeg>
</file>

<file path=ppt/media/image27.jpeg>
</file>

<file path=ppt/media/image3.png>
</file>

<file path=ppt/media/image4.svg>
</file>

<file path=ppt/media/image5.png>
</file>

<file path=ppt/media/image6.png>
</file>

<file path=ppt/media/image7.sv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5625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4026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8844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7104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9137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318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0120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7688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2880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8632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6768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1FD5E-71FA-4E22-8AE4-4CEDC310A8C5}" type="datetimeFigureOut">
              <a:rPr lang="en-GB" smtClean="0"/>
              <a:t>05/10/2020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F2D1B-3B9C-4F7D-A249-F3C3884C8AF6}" type="slidenum">
              <a:rPr lang="en-GB" smtClean="0"/>
              <a:t>‹nº›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8886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image" Target="../media/image11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12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15.svg"/><Relationship Id="rId5" Type="http://schemas.microsoft.com/office/2007/relationships/hdphoto" Target="../media/hdphoto1.wdp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sv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12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15.svg"/><Relationship Id="rId5" Type="http://schemas.microsoft.com/office/2007/relationships/hdphoto" Target="../media/hdphoto1.wdp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sv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13" Type="http://schemas.openxmlformats.org/officeDocument/2006/relationships/image" Target="../media/image21.jpe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12" Type="http://schemas.openxmlformats.org/officeDocument/2006/relationships/image" Target="../media/image2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19.jpeg"/><Relationship Id="rId5" Type="http://schemas.microsoft.com/office/2007/relationships/hdphoto" Target="../media/hdphoto1.wdp"/><Relationship Id="rId10" Type="http://schemas.openxmlformats.org/officeDocument/2006/relationships/image" Target="../media/image18.jpeg"/><Relationship Id="rId4" Type="http://schemas.openxmlformats.org/officeDocument/2006/relationships/image" Target="../media/image5.png"/><Relationship Id="rId9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0.jpeg"/><Relationship Id="rId7" Type="http://schemas.openxmlformats.org/officeDocument/2006/relationships/image" Target="../media/image2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11" Type="http://schemas.openxmlformats.org/officeDocument/2006/relationships/image" Target="../media/image25.jpeg"/><Relationship Id="rId5" Type="http://schemas.openxmlformats.org/officeDocument/2006/relationships/image" Target="../media/image18.jpeg"/><Relationship Id="rId10" Type="http://schemas.openxmlformats.org/officeDocument/2006/relationships/image" Target="../media/image24.jpeg"/><Relationship Id="rId4" Type="http://schemas.openxmlformats.org/officeDocument/2006/relationships/image" Target="../media/image11.jpeg"/><Relationship Id="rId9" Type="http://schemas.openxmlformats.org/officeDocument/2006/relationships/image" Target="../media/image23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4.sv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26.jpeg"/><Relationship Id="rId5" Type="http://schemas.microsoft.com/office/2007/relationships/hdphoto" Target="../media/hdphoto1.wdp"/><Relationship Id="rId10" Type="http://schemas.openxmlformats.org/officeDocument/2006/relationships/image" Target="../media/image15.svg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4.sv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26.jpeg"/><Relationship Id="rId5" Type="http://schemas.microsoft.com/office/2007/relationships/hdphoto" Target="../media/hdphoto1.wdp"/><Relationship Id="rId10" Type="http://schemas.openxmlformats.org/officeDocument/2006/relationships/image" Target="../media/image15.svg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12" Type="http://schemas.openxmlformats.org/officeDocument/2006/relationships/image" Target="../media/image2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15.svg"/><Relationship Id="rId5" Type="http://schemas.microsoft.com/office/2007/relationships/hdphoto" Target="../media/hdphoto1.wdp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sv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4.svg"/><Relationship Id="rId7" Type="http://schemas.openxmlformats.org/officeDocument/2006/relationships/image" Target="../media/image9.jpeg"/><Relationship Id="rId12" Type="http://schemas.openxmlformats.org/officeDocument/2006/relationships/image" Target="../media/image2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11" Type="http://schemas.openxmlformats.org/officeDocument/2006/relationships/image" Target="../media/image15.svg"/><Relationship Id="rId5" Type="http://schemas.microsoft.com/office/2007/relationships/hdphoto" Target="../media/hdphoto1.wdp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115D5311-1ED4-438A-B0DE-5D84CA8685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3F08EA-7C3C-4649-9035-9B10AFB74C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 fontScale="90000"/>
          </a:bodyPr>
          <a:lstStyle/>
          <a:p>
            <a:r>
              <a:rPr lang="pt-PT" sz="40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SIEM</a:t>
            </a:r>
            <a:br>
              <a:rPr lang="pt-PT" sz="40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</a:br>
            <a:r>
              <a:rPr lang="pt-PT" sz="4000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PROJECT 1</a:t>
            </a:r>
            <a:br>
              <a:rPr lang="pt-PT" sz="4000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</a:br>
            <a:r>
              <a:rPr lang="en-US" sz="4000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Mockup</a:t>
            </a:r>
            <a:r>
              <a:rPr lang="pt-PT" sz="4000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 </a:t>
            </a:r>
            <a:r>
              <a:rPr lang="en-US" sz="4000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Submission</a:t>
            </a:r>
            <a:endParaRPr lang="en-US" sz="4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BCCA75B-6EDF-4077-9FAC-330671511C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364600"/>
            <a:ext cx="4330262" cy="1018777"/>
          </a:xfrm>
        </p:spPr>
        <p:txBody>
          <a:bodyPr>
            <a:normAutofit fontScale="92500" lnSpcReduction="20000"/>
          </a:bodyPr>
          <a:lstStyle/>
          <a:p>
            <a:r>
              <a:rPr lang="pt-PT" sz="2000" b="1" dirty="0">
                <a:solidFill>
                  <a:srgbClr val="CB997E"/>
                </a:solidFill>
                <a:latin typeface="Verdana Pro Light" panose="020B0304030504040204" pitchFamily="34" charset="0"/>
              </a:rPr>
              <a:t>Leonor Santos </a:t>
            </a:r>
          </a:p>
          <a:p>
            <a:r>
              <a:rPr lang="pt-PT" sz="2000" b="1" dirty="0">
                <a:solidFill>
                  <a:srgbClr val="CB997E"/>
                </a:solidFill>
                <a:latin typeface="Verdana Pro Light" panose="020B0304030504040204" pitchFamily="34" charset="0"/>
              </a:rPr>
              <a:t>(up201504515)</a:t>
            </a:r>
          </a:p>
          <a:p>
            <a:r>
              <a:rPr lang="pt-PT" sz="2000" b="1" dirty="0">
                <a:solidFill>
                  <a:srgbClr val="CB997E"/>
                </a:solidFill>
                <a:latin typeface="Verdana Pro Light" panose="020B0304030504040204" pitchFamily="34" charset="0"/>
              </a:rPr>
              <a:t>5/10/2020</a:t>
            </a:r>
            <a:endParaRPr lang="en-GB" sz="2000" b="1" dirty="0">
              <a:solidFill>
                <a:srgbClr val="CB997E"/>
              </a:solidFill>
              <a:latin typeface="Verdana Pro Light" panose="020B03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7341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cxnSp>
        <p:nvCxnSpPr>
          <p:cNvPr id="7" name="Conexão reta unidirecional 6">
            <a:extLst>
              <a:ext uri="{FF2B5EF4-FFF2-40B4-BE49-F238E27FC236}">
                <a16:creationId xmlns:a16="http://schemas.microsoft.com/office/drawing/2014/main" id="{480DB48D-0BC1-4159-AE43-E6E929C72160}"/>
              </a:ext>
            </a:extLst>
          </p:cNvPr>
          <p:cNvCxnSpPr/>
          <p:nvPr/>
        </p:nvCxnSpPr>
        <p:spPr>
          <a:xfrm>
            <a:off x="114300" y="1924050"/>
            <a:ext cx="757408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xão reta unidirecional 7">
            <a:extLst>
              <a:ext uri="{FF2B5EF4-FFF2-40B4-BE49-F238E27FC236}">
                <a16:creationId xmlns:a16="http://schemas.microsoft.com/office/drawing/2014/main" id="{25A3285E-AFF9-47E9-9C99-F924CE663EED}"/>
              </a:ext>
            </a:extLst>
          </p:cNvPr>
          <p:cNvCxnSpPr>
            <a:cxnSpLocks/>
          </p:cNvCxnSpPr>
          <p:nvPr/>
        </p:nvCxnSpPr>
        <p:spPr>
          <a:xfrm>
            <a:off x="11355978" y="1924050"/>
            <a:ext cx="757408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D52F39CD-25CC-4D6B-A18E-C306AF5FD57F}"/>
              </a:ext>
            </a:extLst>
          </p:cNvPr>
          <p:cNvSpPr txBox="1"/>
          <p:nvPr/>
        </p:nvSpPr>
        <p:spPr>
          <a:xfrm>
            <a:off x="114300" y="2038350"/>
            <a:ext cx="914400" cy="646331"/>
          </a:xfrm>
          <a:prstGeom prst="rect">
            <a:avLst/>
          </a:prstGeom>
          <a:solidFill>
            <a:srgbClr val="6B705C"/>
          </a:solidFill>
          <a:ln>
            <a:solidFill>
              <a:srgbClr val="FFE8D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E8D6"/>
                </a:solidFill>
              </a:rPr>
              <a:t>Margin 3px+-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235DF93-020C-45FF-80F9-4A5328483E03}"/>
              </a:ext>
            </a:extLst>
          </p:cNvPr>
          <p:cNvSpPr txBox="1"/>
          <p:nvPr/>
        </p:nvSpPr>
        <p:spPr>
          <a:xfrm>
            <a:off x="11163300" y="2236617"/>
            <a:ext cx="914400" cy="646331"/>
          </a:xfrm>
          <a:prstGeom prst="rect">
            <a:avLst/>
          </a:prstGeom>
          <a:solidFill>
            <a:srgbClr val="6B705C"/>
          </a:solidFill>
          <a:ln>
            <a:solidFill>
              <a:srgbClr val="FFE8D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E8D6"/>
                </a:solidFill>
              </a:rPr>
              <a:t>Margin 3px+-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07EEAD1-1B93-4BD2-87AC-624BAEB80B64}"/>
              </a:ext>
            </a:extLst>
          </p:cNvPr>
          <p:cNvSpPr txBox="1"/>
          <p:nvPr/>
        </p:nvSpPr>
        <p:spPr>
          <a:xfrm>
            <a:off x="5101411" y="1715184"/>
            <a:ext cx="2082383" cy="369332"/>
          </a:xfrm>
          <a:prstGeom prst="rect">
            <a:avLst/>
          </a:prstGeom>
          <a:solidFill>
            <a:srgbClr val="6B705C"/>
          </a:solidFill>
          <a:ln>
            <a:solidFill>
              <a:srgbClr val="FFE8D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E8D6"/>
                </a:solidFill>
              </a:rPr>
              <a:t>Center cover image</a:t>
            </a:r>
          </a:p>
        </p:txBody>
      </p:sp>
      <p:cxnSp>
        <p:nvCxnSpPr>
          <p:cNvPr id="12" name="Conexão reta unidirecional 11">
            <a:extLst>
              <a:ext uri="{FF2B5EF4-FFF2-40B4-BE49-F238E27FC236}">
                <a16:creationId xmlns:a16="http://schemas.microsoft.com/office/drawing/2014/main" id="{E1A89CE5-A04B-4225-9211-2691EDD562DA}"/>
              </a:ext>
            </a:extLst>
          </p:cNvPr>
          <p:cNvCxnSpPr>
            <a:cxnSpLocks/>
          </p:cNvCxnSpPr>
          <p:nvPr/>
        </p:nvCxnSpPr>
        <p:spPr>
          <a:xfrm>
            <a:off x="7873952" y="853600"/>
            <a:ext cx="0" cy="404095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C827CFF-45E0-4EEE-84A2-C54D7F35772A}"/>
              </a:ext>
            </a:extLst>
          </p:cNvPr>
          <p:cNvSpPr txBox="1"/>
          <p:nvPr/>
        </p:nvSpPr>
        <p:spPr>
          <a:xfrm>
            <a:off x="8120940" y="750051"/>
            <a:ext cx="914400" cy="646331"/>
          </a:xfrm>
          <a:prstGeom prst="rect">
            <a:avLst/>
          </a:prstGeom>
          <a:solidFill>
            <a:srgbClr val="6B705C"/>
          </a:solidFill>
          <a:ln>
            <a:solidFill>
              <a:srgbClr val="FFE8D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E8D6"/>
                </a:solidFill>
              </a:rPr>
              <a:t>Margin 1,5px+-</a:t>
            </a:r>
          </a:p>
        </p:txBody>
      </p:sp>
    </p:spTree>
    <p:extLst>
      <p:ext uri="{BB962C8B-B14F-4D97-AF65-F5344CB8AC3E}">
        <p14:creationId xmlns:p14="http://schemas.microsoft.com/office/powerpoint/2010/main" val="327650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39343" y="270518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4CAC3A78-FC81-464D-97BF-537F431A2A5B}"/>
              </a:ext>
            </a:extLst>
          </p:cNvPr>
          <p:cNvSpPr/>
          <p:nvPr/>
        </p:nvSpPr>
        <p:spPr>
          <a:xfrm>
            <a:off x="661851" y="78377"/>
            <a:ext cx="1518380" cy="1271452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2F43875-7B3C-49DE-8B56-6FE4268538BF}"/>
              </a:ext>
            </a:extLst>
          </p:cNvPr>
          <p:cNvSpPr txBox="1"/>
          <p:nvPr/>
        </p:nvSpPr>
        <p:spPr>
          <a:xfrm>
            <a:off x="52251" y="2067482"/>
            <a:ext cx="2457867" cy="1754326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Site logo as homepage link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FFE8D6"/>
                </a:solidFill>
              </a:rPr>
              <a:t>Align</a:t>
            </a:r>
            <a:r>
              <a:rPr lang="pt-PT" dirty="0">
                <a:solidFill>
                  <a:srgbClr val="FFE8D6"/>
                </a:solidFill>
              </a:rPr>
              <a:t>: </a:t>
            </a:r>
            <a:r>
              <a:rPr lang="pt-PT" dirty="0" err="1">
                <a:solidFill>
                  <a:srgbClr val="FFE8D6"/>
                </a:solidFill>
              </a:rPr>
              <a:t>left</a:t>
            </a:r>
            <a:endParaRPr lang="pt-PT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FFE8D6"/>
                </a:solidFill>
              </a:rPr>
              <a:t>Alternative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text</a:t>
            </a:r>
            <a:r>
              <a:rPr lang="pt-PT" dirty="0">
                <a:solidFill>
                  <a:srgbClr val="FFE8D6"/>
                </a:solidFill>
              </a:rPr>
              <a:t>: website-logo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FFE8D6"/>
                </a:solidFill>
              </a:rPr>
              <a:t>Tooltip</a:t>
            </a:r>
            <a:r>
              <a:rPr lang="pt-PT" dirty="0">
                <a:solidFill>
                  <a:srgbClr val="FFE8D6"/>
                </a:solidFill>
              </a:rPr>
              <a:t>: Homepage</a:t>
            </a:r>
            <a:endParaRPr lang="en-GB" dirty="0">
              <a:solidFill>
                <a:srgbClr val="FFE8D6"/>
              </a:solidFill>
            </a:endParaRP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3DEA7C7C-6508-4E44-BE6E-1185A7C6971C}"/>
              </a:ext>
            </a:extLst>
          </p:cNvPr>
          <p:cNvCxnSpPr>
            <a:cxnSpLocks/>
          </p:cNvCxnSpPr>
          <p:nvPr/>
        </p:nvCxnSpPr>
        <p:spPr>
          <a:xfrm flipV="1">
            <a:off x="705394" y="1393372"/>
            <a:ext cx="715647" cy="717653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9D615E58-30AC-4670-9F95-36953AD580CF}"/>
              </a:ext>
            </a:extLst>
          </p:cNvPr>
          <p:cNvSpPr/>
          <p:nvPr/>
        </p:nvSpPr>
        <p:spPr>
          <a:xfrm>
            <a:off x="2039416" y="-72930"/>
            <a:ext cx="5958090" cy="1271452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8480D66A-E54B-45CC-8D71-FD2689925822}"/>
              </a:ext>
            </a:extLst>
          </p:cNvPr>
          <p:cNvSpPr txBox="1"/>
          <p:nvPr/>
        </p:nvSpPr>
        <p:spPr>
          <a:xfrm>
            <a:off x="3743038" y="2398963"/>
            <a:ext cx="3425845" cy="1323439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>
                <a:solidFill>
                  <a:srgbClr val="FFE8D6"/>
                </a:solidFill>
              </a:rPr>
              <a:t>Nave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Family-font</a:t>
            </a:r>
            <a:r>
              <a:rPr lang="pt-PT" sz="1600" dirty="0">
                <a:solidFill>
                  <a:srgbClr val="FFE8D6"/>
                </a:solidFill>
              </a:rPr>
              <a:t>: </a:t>
            </a:r>
            <a:r>
              <a:rPr lang="pt-PT" sz="1600" dirty="0" err="1">
                <a:solidFill>
                  <a:srgbClr val="FFE8D6"/>
                </a:solidFill>
              </a:rPr>
              <a:t>Darker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Grotesque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#865336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Text-align</a:t>
            </a:r>
            <a:r>
              <a:rPr lang="pt-PT" sz="1600" dirty="0">
                <a:solidFill>
                  <a:srgbClr val="FFE8D6"/>
                </a:solidFill>
              </a:rPr>
              <a:t>: </a:t>
            </a:r>
            <a:r>
              <a:rPr lang="pt-PT" sz="1600" dirty="0" err="1">
                <a:solidFill>
                  <a:srgbClr val="FFE8D6"/>
                </a:solidFill>
              </a:rPr>
              <a:t>center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Padding</a:t>
            </a:r>
            <a:r>
              <a:rPr lang="pt-PT" sz="1600" dirty="0">
                <a:solidFill>
                  <a:srgbClr val="FFE8D6"/>
                </a:solidFill>
              </a:rPr>
              <a:t>: 15px</a:t>
            </a:r>
          </a:p>
        </p:txBody>
      </p:sp>
      <p:cxnSp>
        <p:nvCxnSpPr>
          <p:cNvPr id="66" name="Conexão reta unidirecional 65">
            <a:extLst>
              <a:ext uri="{FF2B5EF4-FFF2-40B4-BE49-F238E27FC236}">
                <a16:creationId xmlns:a16="http://schemas.microsoft.com/office/drawing/2014/main" id="{0156569B-C54B-4759-A031-DCE4BDED5038}"/>
              </a:ext>
            </a:extLst>
          </p:cNvPr>
          <p:cNvCxnSpPr>
            <a:cxnSpLocks/>
            <a:stCxn id="64" idx="0"/>
            <a:endCxn id="21" idx="4"/>
          </p:cNvCxnSpPr>
          <p:nvPr/>
        </p:nvCxnSpPr>
        <p:spPr>
          <a:xfrm flipH="1" flipV="1">
            <a:off x="5018461" y="1198522"/>
            <a:ext cx="437500" cy="1200441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C1ED5A4B-510C-4FD4-974D-5DD5F3249A7E}"/>
              </a:ext>
            </a:extLst>
          </p:cNvPr>
          <p:cNvSpPr txBox="1"/>
          <p:nvPr/>
        </p:nvSpPr>
        <p:spPr>
          <a:xfrm>
            <a:off x="6977717" y="1454391"/>
            <a:ext cx="2541546" cy="830997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 err="1">
                <a:solidFill>
                  <a:srgbClr val="FFE8D6"/>
                </a:solidFill>
              </a:rPr>
              <a:t>Hover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Underline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#6B705C</a:t>
            </a:r>
            <a:endParaRPr lang="pt-PT" sz="1600" dirty="0">
              <a:solidFill>
                <a:srgbClr val="FFE8D6"/>
              </a:solidFill>
            </a:endParaRPr>
          </a:p>
        </p:txBody>
      </p:sp>
      <p:cxnSp>
        <p:nvCxnSpPr>
          <p:cNvPr id="70" name="Conexão reta unidirecional 69">
            <a:extLst>
              <a:ext uri="{FF2B5EF4-FFF2-40B4-BE49-F238E27FC236}">
                <a16:creationId xmlns:a16="http://schemas.microsoft.com/office/drawing/2014/main" id="{0CBD3B5A-1933-4578-913F-2305F741AEA8}"/>
              </a:ext>
            </a:extLst>
          </p:cNvPr>
          <p:cNvCxnSpPr>
            <a:cxnSpLocks/>
            <a:stCxn id="68" idx="0"/>
          </p:cNvCxnSpPr>
          <p:nvPr/>
        </p:nvCxnSpPr>
        <p:spPr>
          <a:xfrm flipH="1" flipV="1">
            <a:off x="7366126" y="990092"/>
            <a:ext cx="882364" cy="464299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2" name="Tabela 4">
            <a:extLst>
              <a:ext uri="{FF2B5EF4-FFF2-40B4-BE49-F238E27FC236}">
                <a16:creationId xmlns:a16="http://schemas.microsoft.com/office/drawing/2014/main" id="{95D726E4-A6F4-4BF4-BFDA-14F5D9B681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611516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73" name="Gráfico 72" descr="Sinal de Inserção para Baixo">
            <a:extLst>
              <a:ext uri="{FF2B5EF4-FFF2-40B4-BE49-F238E27FC236}">
                <a16:creationId xmlns:a16="http://schemas.microsoft.com/office/drawing/2014/main" id="{3D56286F-5D54-4EA7-B645-00AB9F7127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74" name="Gráfico 73" descr="Sinal de Inserção para Baixo">
            <a:extLst>
              <a:ext uri="{FF2B5EF4-FFF2-40B4-BE49-F238E27FC236}">
                <a16:creationId xmlns:a16="http://schemas.microsoft.com/office/drawing/2014/main" id="{9FFA5BDB-C4B8-471D-902D-580CEE4696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75" name="Gráfico 74" descr="Sinal de Inserção para Baixo">
            <a:extLst>
              <a:ext uri="{FF2B5EF4-FFF2-40B4-BE49-F238E27FC236}">
                <a16:creationId xmlns:a16="http://schemas.microsoft.com/office/drawing/2014/main" id="{C06B0339-22A4-42A5-AA2E-F95BB29BFC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84" name="Imagem 83">
            <a:extLst>
              <a:ext uri="{FF2B5EF4-FFF2-40B4-BE49-F238E27FC236}">
                <a16:creationId xmlns:a16="http://schemas.microsoft.com/office/drawing/2014/main" id="{B8E08F50-6863-478E-BC47-D0479B9BEF5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86" name="CaixaDeTexto 85">
            <a:extLst>
              <a:ext uri="{FF2B5EF4-FFF2-40B4-BE49-F238E27FC236}">
                <a16:creationId xmlns:a16="http://schemas.microsoft.com/office/drawing/2014/main" id="{6505BBB7-1BB7-47B8-A670-17D84807260F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</p:spTree>
    <p:extLst>
      <p:ext uri="{BB962C8B-B14F-4D97-AF65-F5344CB8AC3E}">
        <p14:creationId xmlns:p14="http://schemas.microsoft.com/office/powerpoint/2010/main" val="2378960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337096"/>
            <a:ext cx="10484270" cy="560901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66235" y="471000"/>
            <a:ext cx="369733" cy="36973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39343" y="270518"/>
            <a:ext cx="1201929" cy="686091"/>
            <a:chOff x="868221" y="286859"/>
            <a:chExt cx="1201929" cy="686091"/>
          </a:xfrm>
          <a:solidFill>
            <a:srgbClr val="6B705C"/>
          </a:solidFill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grpFill/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grpFill/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grpFill/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4CAC3A78-FC81-464D-97BF-537F431A2A5B}"/>
              </a:ext>
            </a:extLst>
          </p:cNvPr>
          <p:cNvSpPr/>
          <p:nvPr/>
        </p:nvSpPr>
        <p:spPr>
          <a:xfrm>
            <a:off x="661851" y="78377"/>
            <a:ext cx="1518380" cy="1271452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2F43875-7B3C-49DE-8B56-6FE4268538BF}"/>
              </a:ext>
            </a:extLst>
          </p:cNvPr>
          <p:cNvSpPr txBox="1"/>
          <p:nvPr/>
        </p:nvSpPr>
        <p:spPr>
          <a:xfrm>
            <a:off x="3100745" y="1098118"/>
            <a:ext cx="2457867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Hover</a:t>
            </a:r>
            <a:endParaRPr lang="pt-PT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FFE8D6"/>
                </a:solidFill>
              </a:rPr>
              <a:t>Color:</a:t>
            </a:r>
            <a:r>
              <a:rPr lang="en-GB" sz="1800" dirty="0">
                <a:solidFill>
                  <a:srgbClr val="FFE8D6"/>
                </a:solidFill>
              </a:rPr>
              <a:t> #6B705C</a:t>
            </a:r>
            <a:endParaRPr lang="en-GB" dirty="0">
              <a:solidFill>
                <a:srgbClr val="FFE8D6"/>
              </a:solidFill>
            </a:endParaRP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3DEA7C7C-6508-4E44-BE6E-1185A7C6971C}"/>
              </a:ext>
            </a:extLst>
          </p:cNvPr>
          <p:cNvCxnSpPr>
            <a:cxnSpLocks/>
            <a:stCxn id="10" idx="1"/>
            <a:endCxn id="9" idx="6"/>
          </p:cNvCxnSpPr>
          <p:nvPr/>
        </p:nvCxnSpPr>
        <p:spPr>
          <a:xfrm flipH="1" flipV="1">
            <a:off x="2180231" y="714103"/>
            <a:ext cx="920514" cy="707181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9D615E58-30AC-4670-9F95-36953AD580CF}"/>
              </a:ext>
            </a:extLst>
          </p:cNvPr>
          <p:cNvSpPr/>
          <p:nvPr/>
        </p:nvSpPr>
        <p:spPr>
          <a:xfrm>
            <a:off x="1155417" y="2111025"/>
            <a:ext cx="3425845" cy="2905334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8480D66A-E54B-45CC-8D71-FD2689925822}"/>
              </a:ext>
            </a:extLst>
          </p:cNvPr>
          <p:cNvSpPr txBox="1"/>
          <p:nvPr/>
        </p:nvSpPr>
        <p:spPr>
          <a:xfrm>
            <a:off x="5453313" y="2782794"/>
            <a:ext cx="3425845" cy="1569660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Family-font</a:t>
            </a:r>
            <a:r>
              <a:rPr lang="pt-PT" sz="1600" dirty="0">
                <a:solidFill>
                  <a:srgbClr val="FFE8D6"/>
                </a:solidFill>
              </a:rPr>
              <a:t>: Verdana Pro 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#865336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Text-align</a:t>
            </a:r>
            <a:r>
              <a:rPr lang="pt-PT" sz="1600" dirty="0">
                <a:solidFill>
                  <a:srgbClr val="FFE8D6"/>
                </a:solidFill>
              </a:rPr>
              <a:t>: </a:t>
            </a:r>
            <a:r>
              <a:rPr lang="pt-PT" sz="1600" dirty="0" err="1">
                <a:solidFill>
                  <a:srgbClr val="FFE8D6"/>
                </a:solidFill>
              </a:rPr>
              <a:t>left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Padding</a:t>
            </a:r>
            <a:r>
              <a:rPr lang="pt-PT" sz="1600" dirty="0">
                <a:solidFill>
                  <a:srgbClr val="FFE8D6"/>
                </a:solidFill>
              </a:rPr>
              <a:t>: 20px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Bckground</a:t>
            </a:r>
            <a:r>
              <a:rPr lang="pt-PT" sz="1600" dirty="0">
                <a:solidFill>
                  <a:srgbClr val="FFE8D6"/>
                </a:solidFill>
              </a:rPr>
              <a:t>-color: </a:t>
            </a:r>
            <a:r>
              <a:rPr lang="en-GB" sz="1600" dirty="0">
                <a:solidFill>
                  <a:srgbClr val="FFE8D6"/>
                </a:solidFill>
              </a:rPr>
              <a:t>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Transparency:25%</a:t>
            </a:r>
          </a:p>
        </p:txBody>
      </p:sp>
      <p:cxnSp>
        <p:nvCxnSpPr>
          <p:cNvPr id="66" name="Conexão reta unidirecional 65">
            <a:extLst>
              <a:ext uri="{FF2B5EF4-FFF2-40B4-BE49-F238E27FC236}">
                <a16:creationId xmlns:a16="http://schemas.microsoft.com/office/drawing/2014/main" id="{0156569B-C54B-4759-A031-DCE4BDED5038}"/>
              </a:ext>
            </a:extLst>
          </p:cNvPr>
          <p:cNvCxnSpPr>
            <a:cxnSpLocks/>
            <a:stCxn id="64" idx="1"/>
            <a:endCxn id="21" idx="6"/>
          </p:cNvCxnSpPr>
          <p:nvPr/>
        </p:nvCxnSpPr>
        <p:spPr>
          <a:xfrm flipH="1" flipV="1">
            <a:off x="4581262" y="3563692"/>
            <a:ext cx="872051" cy="3932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0" name="Tabela 4">
            <a:extLst>
              <a:ext uri="{FF2B5EF4-FFF2-40B4-BE49-F238E27FC236}">
                <a16:creationId xmlns:a16="http://schemas.microsoft.com/office/drawing/2014/main" id="{F7CD5CEC-C6E8-4F49-ACE4-B5962ADEF1D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2098396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41" name="Gráfico 40" descr="Sinal de Inserção para Baixo">
            <a:extLst>
              <a:ext uri="{FF2B5EF4-FFF2-40B4-BE49-F238E27FC236}">
                <a16:creationId xmlns:a16="http://schemas.microsoft.com/office/drawing/2014/main" id="{1530CB3F-900E-4A6D-AD23-E825151DC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42" name="Gráfico 41" descr="Sinal de Inserção para Baixo">
            <a:extLst>
              <a:ext uri="{FF2B5EF4-FFF2-40B4-BE49-F238E27FC236}">
                <a16:creationId xmlns:a16="http://schemas.microsoft.com/office/drawing/2014/main" id="{F254555C-10CB-48CF-98FE-F89306D017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43" name="Gráfico 42" descr="Sinal de Inserção para Baixo">
            <a:extLst>
              <a:ext uri="{FF2B5EF4-FFF2-40B4-BE49-F238E27FC236}">
                <a16:creationId xmlns:a16="http://schemas.microsoft.com/office/drawing/2014/main" id="{37F8714B-E403-402B-9AFF-20189AAD58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C5240637-FF0C-4060-9B13-FDF1C9E35CD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DC94C5F5-6BEA-49A9-9BF2-87B85CEC0AB7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094E52E4-75B5-4AFB-AE34-D30797FE5FC7}"/>
              </a:ext>
            </a:extLst>
          </p:cNvPr>
          <p:cNvSpPr txBox="1"/>
          <p:nvPr/>
        </p:nvSpPr>
        <p:spPr>
          <a:xfrm>
            <a:off x="8139990" y="1551673"/>
            <a:ext cx="3425845" cy="338554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 err="1">
                <a:solidFill>
                  <a:srgbClr val="FFE8D6"/>
                </a:solidFill>
              </a:rPr>
              <a:t>Changes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into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dark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Mode</a:t>
            </a:r>
            <a:endParaRPr lang="pt-PT" sz="1600" dirty="0">
              <a:solidFill>
                <a:srgbClr val="FFE8D6"/>
              </a:solidFill>
            </a:endParaRPr>
          </a:p>
        </p:txBody>
      </p:sp>
      <p:cxnSp>
        <p:nvCxnSpPr>
          <p:cNvPr id="22" name="Conexão reta unidirecional 21">
            <a:extLst>
              <a:ext uri="{FF2B5EF4-FFF2-40B4-BE49-F238E27FC236}">
                <a16:creationId xmlns:a16="http://schemas.microsoft.com/office/drawing/2014/main" id="{57A2AABF-924D-4B5B-BCC5-2161598662AC}"/>
              </a:ext>
            </a:extLst>
          </p:cNvPr>
          <p:cNvCxnSpPr>
            <a:cxnSpLocks/>
            <a:stCxn id="20" idx="0"/>
            <a:endCxn id="18" idx="2"/>
          </p:cNvCxnSpPr>
          <p:nvPr/>
        </p:nvCxnSpPr>
        <p:spPr>
          <a:xfrm flipV="1">
            <a:off x="9852913" y="945129"/>
            <a:ext cx="1104084" cy="606544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856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8008"/>
          <a:stretch/>
        </p:blipFill>
        <p:spPr>
          <a:xfrm>
            <a:off x="871708" y="-2102801"/>
            <a:ext cx="10484270" cy="560364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871708" y="3862197"/>
            <a:ext cx="10484270" cy="1877437"/>
          </a:xfrm>
          <a:prstGeom prst="rect">
            <a:avLst/>
          </a:prstGeom>
          <a:solidFill>
            <a:srgbClr val="FFE8D6"/>
          </a:solidFill>
        </p:spPr>
        <p:txBody>
          <a:bodyPr wrap="square" rtlCol="0">
            <a:spAutoFit/>
          </a:bodyPr>
          <a:lstStyle/>
          <a:p>
            <a:pPr algn="r"/>
            <a:endParaRPr lang="en-US" sz="10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pPr algn="r"/>
            <a:r>
              <a:rPr lang="en-US" sz="24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When a </a:t>
            </a:r>
            <a:r>
              <a:rPr lang="en-US" sz="2400" dirty="0" err="1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uni</a:t>
            </a:r>
            <a:r>
              <a:rPr lang="en-US" sz="24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 student tries to balance </a:t>
            </a:r>
            <a:r>
              <a:rPr lang="en-GB" sz="24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healthy</a:t>
            </a:r>
            <a:r>
              <a:rPr lang="en-GB" sz="2400" dirty="0">
                <a:solidFill>
                  <a:srgbClr val="6B705C"/>
                </a:solidFill>
                <a:latin typeface="Grotesque Light" panose="020B0304020202020204" pitchFamily="34" charset="0"/>
              </a:rPr>
              <a:t> eating habits, academic responsibilities and personal life, anything can happen.</a:t>
            </a:r>
          </a:p>
          <a:p>
            <a:pPr algn="r"/>
            <a:r>
              <a:rPr lang="en-GB" sz="2400" dirty="0">
                <a:solidFill>
                  <a:srgbClr val="6B705C"/>
                </a:solidFill>
                <a:latin typeface="Grotesque Light" panose="020B0304020202020204" pitchFamily="34" charset="0"/>
              </a:rPr>
              <a:t>Here, there’s a sneak pic at the colourful (hopefully) meals, for those looking for inspiration. Meanwhile, a foodie is growing strong.</a:t>
            </a:r>
            <a:endParaRPr lang="en-US" sz="10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pPr algn="r"/>
            <a:endParaRPr lang="en-GB" sz="1000" dirty="0">
              <a:solidFill>
                <a:srgbClr val="6B705C"/>
              </a:solidFill>
              <a:latin typeface="Grotesque Light" panose="020B0304020202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D615E58-30AC-4670-9F95-36953AD580CF}"/>
              </a:ext>
            </a:extLst>
          </p:cNvPr>
          <p:cNvSpPr/>
          <p:nvPr/>
        </p:nvSpPr>
        <p:spPr>
          <a:xfrm>
            <a:off x="7894447" y="3802058"/>
            <a:ext cx="3425845" cy="206878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8480D66A-E54B-45CC-8D71-FD2689925822}"/>
              </a:ext>
            </a:extLst>
          </p:cNvPr>
          <p:cNvSpPr txBox="1"/>
          <p:nvPr/>
        </p:nvSpPr>
        <p:spPr>
          <a:xfrm>
            <a:off x="5575233" y="1432966"/>
            <a:ext cx="3425845" cy="181588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 err="1">
                <a:solidFill>
                  <a:srgbClr val="FFE8D6"/>
                </a:solidFill>
              </a:rPr>
              <a:t>Page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overview</a:t>
            </a:r>
            <a:r>
              <a:rPr lang="pt-PT" sz="1600" dirty="0">
                <a:solidFill>
                  <a:srgbClr val="FFE8D6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Family-font</a:t>
            </a:r>
            <a:r>
              <a:rPr lang="pt-PT" sz="1600" dirty="0">
                <a:solidFill>
                  <a:srgbClr val="FFE8D6"/>
                </a:solidFill>
              </a:rPr>
              <a:t>: </a:t>
            </a:r>
            <a:r>
              <a:rPr lang="pt-PT" sz="1600" dirty="0" err="1">
                <a:solidFill>
                  <a:srgbClr val="FFE8D6"/>
                </a:solidFill>
              </a:rPr>
              <a:t>Darker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Grotesque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#6B705C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Text-align</a:t>
            </a:r>
            <a:r>
              <a:rPr lang="pt-PT" sz="1600" dirty="0">
                <a:solidFill>
                  <a:srgbClr val="FFE8D6"/>
                </a:solidFill>
              </a:rPr>
              <a:t>: </a:t>
            </a:r>
            <a:r>
              <a:rPr lang="pt-PT" sz="1600" dirty="0" err="1">
                <a:solidFill>
                  <a:srgbClr val="FFE8D6"/>
                </a:solidFill>
              </a:rPr>
              <a:t>right</a:t>
            </a:r>
            <a:endParaRPr lang="pt-PT" sz="16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FFE8D6"/>
                </a:solidFill>
              </a:rPr>
              <a:t>Padding</a:t>
            </a:r>
            <a:r>
              <a:rPr lang="pt-PT" sz="1600" dirty="0">
                <a:solidFill>
                  <a:srgbClr val="FFE8D6"/>
                </a:solidFill>
              </a:rPr>
              <a:t>: 10px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Background-color: </a:t>
            </a:r>
            <a:r>
              <a:rPr lang="en-GB" sz="1600" dirty="0">
                <a:solidFill>
                  <a:srgbClr val="FFE8D6"/>
                </a:solidFill>
              </a:rPr>
              <a:t>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Transparency:0%</a:t>
            </a:r>
          </a:p>
        </p:txBody>
      </p:sp>
      <p:cxnSp>
        <p:nvCxnSpPr>
          <p:cNvPr id="66" name="Conexão reta unidirecional 65">
            <a:extLst>
              <a:ext uri="{FF2B5EF4-FFF2-40B4-BE49-F238E27FC236}">
                <a16:creationId xmlns:a16="http://schemas.microsoft.com/office/drawing/2014/main" id="{0156569B-C54B-4759-A031-DCE4BDED5038}"/>
              </a:ext>
            </a:extLst>
          </p:cNvPr>
          <p:cNvCxnSpPr>
            <a:cxnSpLocks/>
            <a:stCxn id="64" idx="2"/>
            <a:endCxn id="21" idx="1"/>
          </p:cNvCxnSpPr>
          <p:nvPr/>
        </p:nvCxnSpPr>
        <p:spPr>
          <a:xfrm>
            <a:off x="7288156" y="3248848"/>
            <a:ext cx="1107994" cy="856176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8807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Cover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Page-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Dark Mode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2388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70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5031405"/>
              </p:ext>
            </p:extLst>
          </p:nvPr>
        </p:nvGraphicFramePr>
        <p:xfrm>
          <a:off x="2357606" y="312520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56896" y="400162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53457" y="398001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5287" y="398000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50470" y="398000"/>
            <a:ext cx="369733" cy="36973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A5A58D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463E551-3F17-4AC3-8A3C-397A3E34D440}"/>
              </a:ext>
            </a:extLst>
          </p:cNvPr>
          <p:cNvGrpSpPr/>
          <p:nvPr/>
        </p:nvGrpSpPr>
        <p:grpSpPr>
          <a:xfrm>
            <a:off x="833426" y="275431"/>
            <a:ext cx="1201929" cy="686091"/>
            <a:chOff x="833426" y="275431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08958" y="570489"/>
              <a:ext cx="426397" cy="391033"/>
              <a:chOff x="1643753" y="581917"/>
              <a:chExt cx="426397" cy="391033"/>
            </a:xfrm>
            <a:solidFill>
              <a:srgbClr val="FFE8D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34794" y="491059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A5A58D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33426" y="275431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FFE8D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7F167CD3-50E6-4493-AC1B-05716C3377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133" t="61515" r="32496" b="13367"/>
          <a:stretch/>
        </p:blipFill>
        <p:spPr>
          <a:xfrm rot="10800000">
            <a:off x="10527355" y="296815"/>
            <a:ext cx="1078117" cy="62202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40540CD-7F7E-4316-B449-67D2E7F023D3}"/>
              </a:ext>
            </a:extLst>
          </p:cNvPr>
          <p:cNvSpPr txBox="1"/>
          <p:nvPr/>
        </p:nvSpPr>
        <p:spPr>
          <a:xfrm>
            <a:off x="9262701" y="438549"/>
            <a:ext cx="1394313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  <a:latin typeface="Grotesque Light" panose="020B0304020202020204" pitchFamily="34" charset="0"/>
              </a:rPr>
              <a:t>Light </a:t>
            </a:r>
            <a:r>
              <a:rPr lang="pt-PT" dirty="0" err="1">
                <a:solidFill>
                  <a:srgbClr val="FFE8D6"/>
                </a:solidFill>
                <a:latin typeface="Grotesque Light" panose="020B0304020202020204" pitchFamily="34" charset="0"/>
              </a:rPr>
              <a:t>mode</a:t>
            </a:r>
            <a:endParaRPr lang="pt-PT" dirty="0">
              <a:solidFill>
                <a:srgbClr val="FFE8D6"/>
              </a:solidFill>
              <a:latin typeface="Grotesque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820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70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A5A58D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463E551-3F17-4AC3-8A3C-397A3E34D440}"/>
              </a:ext>
            </a:extLst>
          </p:cNvPr>
          <p:cNvGrpSpPr/>
          <p:nvPr/>
        </p:nvGrpSpPr>
        <p:grpSpPr>
          <a:xfrm>
            <a:off x="833426" y="275431"/>
            <a:ext cx="1201929" cy="686091"/>
            <a:chOff x="833426" y="275431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08958" y="570489"/>
              <a:ext cx="426397" cy="391033"/>
              <a:chOff x="1643753" y="581917"/>
              <a:chExt cx="426397" cy="391033"/>
            </a:xfrm>
            <a:solidFill>
              <a:srgbClr val="FFE8D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34794" y="491059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A5A58D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33426" y="275431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FFE8D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56E87BCF-57E5-4C50-8543-E71E47249EC7}"/>
              </a:ext>
            </a:extLst>
          </p:cNvPr>
          <p:cNvSpPr txBox="1"/>
          <p:nvPr/>
        </p:nvSpPr>
        <p:spPr>
          <a:xfrm>
            <a:off x="52251" y="2067482"/>
            <a:ext cx="2457867" cy="1754326"/>
          </a:xfrm>
          <a:prstGeom prst="rect">
            <a:avLst/>
          </a:prstGeom>
          <a:solidFill>
            <a:srgbClr val="FFE8D6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6B705C"/>
                </a:solidFill>
              </a:rPr>
              <a:t>Site logo (2) as homepage link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6B705C"/>
                </a:solidFill>
              </a:rPr>
              <a:t>Align</a:t>
            </a:r>
            <a:r>
              <a:rPr lang="pt-PT" dirty="0">
                <a:solidFill>
                  <a:srgbClr val="6B705C"/>
                </a:solidFill>
              </a:rPr>
              <a:t>: </a:t>
            </a:r>
            <a:r>
              <a:rPr lang="pt-PT" dirty="0" err="1">
                <a:solidFill>
                  <a:srgbClr val="6B705C"/>
                </a:solidFill>
              </a:rPr>
              <a:t>left</a:t>
            </a:r>
            <a:endParaRPr lang="pt-PT" dirty="0">
              <a:solidFill>
                <a:srgbClr val="6B705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6B705C"/>
                </a:solidFill>
              </a:rPr>
              <a:t>Alternative</a:t>
            </a:r>
            <a:r>
              <a:rPr lang="pt-PT" dirty="0">
                <a:solidFill>
                  <a:srgbClr val="6B705C"/>
                </a:solidFill>
              </a:rPr>
              <a:t> </a:t>
            </a:r>
            <a:r>
              <a:rPr lang="pt-PT" dirty="0" err="1">
                <a:solidFill>
                  <a:srgbClr val="6B705C"/>
                </a:solidFill>
              </a:rPr>
              <a:t>text</a:t>
            </a:r>
            <a:r>
              <a:rPr lang="pt-PT" dirty="0">
                <a:solidFill>
                  <a:srgbClr val="6B705C"/>
                </a:solidFill>
              </a:rPr>
              <a:t>: website-logo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6B705C"/>
                </a:solidFill>
              </a:rPr>
              <a:t>Tooltip</a:t>
            </a:r>
            <a:r>
              <a:rPr lang="pt-PT" dirty="0">
                <a:solidFill>
                  <a:srgbClr val="6B705C"/>
                </a:solidFill>
              </a:rPr>
              <a:t>: Homepage</a:t>
            </a:r>
            <a:endParaRPr lang="en-GB" dirty="0">
              <a:solidFill>
                <a:srgbClr val="6B705C"/>
              </a:solidFill>
            </a:endParaRPr>
          </a:p>
        </p:txBody>
      </p:sp>
      <p:cxnSp>
        <p:nvCxnSpPr>
          <p:cNvPr id="7" name="Conexão reta unidirecional 6">
            <a:extLst>
              <a:ext uri="{FF2B5EF4-FFF2-40B4-BE49-F238E27FC236}">
                <a16:creationId xmlns:a16="http://schemas.microsoft.com/office/drawing/2014/main" id="{C311FBAB-FE24-4087-9474-DA3E88F3F892}"/>
              </a:ext>
            </a:extLst>
          </p:cNvPr>
          <p:cNvCxnSpPr>
            <a:cxnSpLocks/>
          </p:cNvCxnSpPr>
          <p:nvPr/>
        </p:nvCxnSpPr>
        <p:spPr>
          <a:xfrm flipV="1">
            <a:off x="705394" y="1393372"/>
            <a:ext cx="715647" cy="717653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747A0C08-408F-4447-A52D-677BF60F5F96}"/>
              </a:ext>
            </a:extLst>
          </p:cNvPr>
          <p:cNvSpPr txBox="1"/>
          <p:nvPr/>
        </p:nvSpPr>
        <p:spPr>
          <a:xfrm>
            <a:off x="4664419" y="1758328"/>
            <a:ext cx="3425845" cy="830997"/>
          </a:xfrm>
          <a:prstGeom prst="rect">
            <a:avLst/>
          </a:prstGeom>
          <a:solidFill>
            <a:srgbClr val="FFE8D6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>
                <a:solidFill>
                  <a:srgbClr val="6B705C"/>
                </a:solidFill>
              </a:rPr>
              <a:t>Nave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6B705C"/>
                </a:solidFill>
              </a:rPr>
              <a:t>Color:</a:t>
            </a:r>
            <a:r>
              <a:rPr lang="en-GB" sz="1600" dirty="0">
                <a:solidFill>
                  <a:srgbClr val="6B705C"/>
                </a:solidFill>
              </a:rPr>
              <a:t> 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6B705C"/>
                </a:solidFill>
              </a:rPr>
              <a:t>Background-</a:t>
            </a:r>
            <a:r>
              <a:rPr lang="en-GB" sz="1600" dirty="0" err="1">
                <a:solidFill>
                  <a:srgbClr val="6B705C"/>
                </a:solidFill>
              </a:rPr>
              <a:t>color</a:t>
            </a:r>
            <a:r>
              <a:rPr lang="en-GB" sz="1600" dirty="0">
                <a:solidFill>
                  <a:srgbClr val="6B705C"/>
                </a:solidFill>
              </a:rPr>
              <a:t>: </a:t>
            </a:r>
            <a:r>
              <a:rPr lang="en-GB" sz="1600" strike="noStrike" dirty="0">
                <a:solidFill>
                  <a:srgbClr val="6B705C"/>
                </a:solidFill>
              </a:rPr>
              <a:t>#6B705C</a:t>
            </a:r>
            <a:endParaRPr lang="pt-PT" sz="1600" dirty="0">
              <a:solidFill>
                <a:srgbClr val="6B705C"/>
              </a:solidFill>
            </a:endParaRPr>
          </a:p>
        </p:txBody>
      </p: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264FFACD-E3BC-4644-A5E0-1DE552B2231B}"/>
              </a:ext>
            </a:extLst>
          </p:cNvPr>
          <p:cNvCxnSpPr>
            <a:cxnSpLocks/>
            <a:endCxn id="48" idx="4"/>
          </p:cNvCxnSpPr>
          <p:nvPr/>
        </p:nvCxnSpPr>
        <p:spPr>
          <a:xfrm flipH="1" flipV="1">
            <a:off x="5129848" y="1213508"/>
            <a:ext cx="187716" cy="588364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5E19ED0-956C-4013-AC4C-28AAA8B4D4FA}"/>
              </a:ext>
            </a:extLst>
          </p:cNvPr>
          <p:cNvSpPr txBox="1"/>
          <p:nvPr/>
        </p:nvSpPr>
        <p:spPr>
          <a:xfrm>
            <a:off x="9110275" y="1545467"/>
            <a:ext cx="2541546" cy="830997"/>
          </a:xfrm>
          <a:prstGeom prst="rect">
            <a:avLst/>
          </a:prstGeom>
          <a:solidFill>
            <a:srgbClr val="FFE8D6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 err="1">
                <a:solidFill>
                  <a:srgbClr val="6B705C"/>
                </a:solidFill>
              </a:rPr>
              <a:t>Hover</a:t>
            </a:r>
            <a:endParaRPr lang="pt-PT" sz="1600" dirty="0">
              <a:solidFill>
                <a:srgbClr val="6B705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 err="1">
                <a:solidFill>
                  <a:srgbClr val="6B705C"/>
                </a:solidFill>
              </a:rPr>
              <a:t>Underline</a:t>
            </a:r>
            <a:endParaRPr lang="pt-PT" sz="1600" dirty="0">
              <a:solidFill>
                <a:srgbClr val="6B705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6B705C"/>
                </a:solidFill>
              </a:rPr>
              <a:t>Color:</a:t>
            </a:r>
            <a:r>
              <a:rPr lang="en-GB" sz="1600" dirty="0">
                <a:solidFill>
                  <a:srgbClr val="6B705C"/>
                </a:solidFill>
              </a:rPr>
              <a:t> #FFE8D6</a:t>
            </a:r>
          </a:p>
        </p:txBody>
      </p:sp>
      <p:cxnSp>
        <p:nvCxnSpPr>
          <p:cNvPr id="12" name="Conexão reta unidirecional 11">
            <a:extLst>
              <a:ext uri="{FF2B5EF4-FFF2-40B4-BE49-F238E27FC236}">
                <a16:creationId xmlns:a16="http://schemas.microsoft.com/office/drawing/2014/main" id="{70D50FD0-A97C-4D41-9ADD-999BB0D21CAD}"/>
              </a:ext>
            </a:extLst>
          </p:cNvPr>
          <p:cNvCxnSpPr>
            <a:cxnSpLocks/>
            <a:endCxn id="60" idx="2"/>
          </p:cNvCxnSpPr>
          <p:nvPr/>
        </p:nvCxnSpPr>
        <p:spPr>
          <a:xfrm flipH="1" flipV="1">
            <a:off x="7435337" y="767733"/>
            <a:ext cx="2328082" cy="82128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EFD74C8E-9109-4C63-8914-340E06E50E90}"/>
              </a:ext>
            </a:extLst>
          </p:cNvPr>
          <p:cNvSpPr/>
          <p:nvPr/>
        </p:nvSpPr>
        <p:spPr>
          <a:xfrm>
            <a:off x="661851" y="30752"/>
            <a:ext cx="1518380" cy="1271452"/>
          </a:xfrm>
          <a:prstGeom prst="ellipse">
            <a:avLst/>
          </a:prstGeom>
          <a:noFill/>
          <a:ln w="38100">
            <a:solidFill>
              <a:srgbClr val="F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6B705C"/>
              </a:solidFill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B601C58-F708-4F23-852D-2411970299B4}"/>
              </a:ext>
            </a:extLst>
          </p:cNvPr>
          <p:cNvSpPr/>
          <p:nvPr/>
        </p:nvSpPr>
        <p:spPr>
          <a:xfrm>
            <a:off x="2150803" y="-57944"/>
            <a:ext cx="5958090" cy="1271452"/>
          </a:xfrm>
          <a:prstGeom prst="ellipse">
            <a:avLst/>
          </a:prstGeom>
          <a:noFill/>
          <a:ln w="38100">
            <a:solidFill>
              <a:srgbClr val="F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6B705C"/>
              </a:solidFill>
            </a:endParaRPr>
          </a:p>
        </p:txBody>
      </p:sp>
      <p:graphicFrame>
        <p:nvGraphicFramePr>
          <p:cNvPr id="56" name="Tabela 4">
            <a:extLst>
              <a:ext uri="{FF2B5EF4-FFF2-40B4-BE49-F238E27FC236}">
                <a16:creationId xmlns:a16="http://schemas.microsoft.com/office/drawing/2014/main" id="{2B0CABDC-B130-4C18-B314-A3301A4278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288210"/>
              </p:ext>
            </p:extLst>
          </p:nvPr>
        </p:nvGraphicFramePr>
        <p:xfrm>
          <a:off x="2357606" y="312520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u="sng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u="sng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57" name="Gráfico 56" descr="Sinal de Inserção para Baixo">
            <a:extLst>
              <a:ext uri="{FF2B5EF4-FFF2-40B4-BE49-F238E27FC236}">
                <a16:creationId xmlns:a16="http://schemas.microsoft.com/office/drawing/2014/main" id="{BBA9C421-C789-465E-8A1E-56932DFC7B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56896" y="400162"/>
            <a:ext cx="369733" cy="369733"/>
          </a:xfrm>
          <a:prstGeom prst="rect">
            <a:avLst/>
          </a:prstGeom>
        </p:spPr>
      </p:pic>
      <p:pic>
        <p:nvPicPr>
          <p:cNvPr id="58" name="Gráfico 57" descr="Sinal de Inserção para Baixo">
            <a:extLst>
              <a:ext uri="{FF2B5EF4-FFF2-40B4-BE49-F238E27FC236}">
                <a16:creationId xmlns:a16="http://schemas.microsoft.com/office/drawing/2014/main" id="{E04C0E85-625C-4A67-A0CF-EF9E21EC5F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53457" y="398001"/>
            <a:ext cx="369733" cy="369733"/>
          </a:xfrm>
          <a:prstGeom prst="rect">
            <a:avLst/>
          </a:prstGeom>
        </p:spPr>
      </p:pic>
      <p:pic>
        <p:nvPicPr>
          <p:cNvPr id="59" name="Gráfico 58" descr="Sinal de Inserção para Baixo">
            <a:extLst>
              <a:ext uri="{FF2B5EF4-FFF2-40B4-BE49-F238E27FC236}">
                <a16:creationId xmlns:a16="http://schemas.microsoft.com/office/drawing/2014/main" id="{36A5F7D8-571B-4FB9-A860-675D8BB6C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5287" y="398000"/>
            <a:ext cx="369733" cy="369733"/>
          </a:xfrm>
          <a:prstGeom prst="rect">
            <a:avLst/>
          </a:prstGeom>
        </p:spPr>
      </p:pic>
      <p:pic>
        <p:nvPicPr>
          <p:cNvPr id="60" name="Gráfico 59" descr="Sinal de Inserção para Baixo">
            <a:extLst>
              <a:ext uri="{FF2B5EF4-FFF2-40B4-BE49-F238E27FC236}">
                <a16:creationId xmlns:a16="http://schemas.microsoft.com/office/drawing/2014/main" id="{9F4B31A4-C5EA-4F3B-A1CB-C1E97548F3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50470" y="398000"/>
            <a:ext cx="369733" cy="369733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6A21C76B-DED3-4E95-8BEF-ECED8E31BB9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133" t="61515" r="32496" b="13367"/>
          <a:stretch/>
        </p:blipFill>
        <p:spPr>
          <a:xfrm rot="10800000">
            <a:off x="10527355" y="296815"/>
            <a:ext cx="1078117" cy="622023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80A74E04-0A42-4CB4-B210-9B84DE4C3123}"/>
              </a:ext>
            </a:extLst>
          </p:cNvPr>
          <p:cNvSpPr txBox="1"/>
          <p:nvPr/>
        </p:nvSpPr>
        <p:spPr>
          <a:xfrm>
            <a:off x="9262701" y="438549"/>
            <a:ext cx="1394313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  <a:latin typeface="Grotesque Light" panose="020B0304020202020204" pitchFamily="34" charset="0"/>
              </a:rPr>
              <a:t>Light </a:t>
            </a:r>
            <a:r>
              <a:rPr lang="pt-PT" dirty="0" err="1">
                <a:solidFill>
                  <a:srgbClr val="FFE8D6"/>
                </a:solidFill>
                <a:latin typeface="Grotesque Light" panose="020B0304020202020204" pitchFamily="34" charset="0"/>
              </a:rPr>
              <a:t>mode</a:t>
            </a:r>
            <a:endParaRPr lang="pt-PT" dirty="0">
              <a:solidFill>
                <a:srgbClr val="FFE8D6"/>
              </a:solidFill>
              <a:latin typeface="Grotesque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9949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70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A5A58D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FFE8D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25A01C52-17BA-4DE6-85DE-9B33E66B5765}"/>
              </a:ext>
            </a:extLst>
          </p:cNvPr>
          <p:cNvGrpSpPr/>
          <p:nvPr/>
        </p:nvGrpSpPr>
        <p:grpSpPr>
          <a:xfrm>
            <a:off x="839343" y="270518"/>
            <a:ext cx="1201929" cy="686091"/>
            <a:chOff x="839343" y="270518"/>
            <a:chExt cx="1201929" cy="686091"/>
          </a:xfrm>
        </p:grpSpPr>
        <p:grpSp>
          <p:nvGrpSpPr>
            <p:cNvPr id="46" name="Gráfico 22" descr="Sal e pimenta">
              <a:extLst>
                <a:ext uri="{FF2B5EF4-FFF2-40B4-BE49-F238E27FC236}">
                  <a16:creationId xmlns:a16="http://schemas.microsoft.com/office/drawing/2014/main" id="{F2D522A4-AF11-4A9F-80CF-C87519D34B0A}"/>
                </a:ext>
              </a:extLst>
            </p:cNvPr>
            <p:cNvGrpSpPr/>
            <p:nvPr/>
          </p:nvGrpSpPr>
          <p:grpSpPr>
            <a:xfrm>
              <a:off x="1614875" y="565576"/>
              <a:ext cx="426397" cy="391033"/>
              <a:chOff x="1643753" y="581917"/>
              <a:chExt cx="426397" cy="391033"/>
            </a:xfrm>
            <a:solidFill>
              <a:srgbClr val="FFE8D6"/>
            </a:solidFill>
          </p:grpSpPr>
          <p:sp>
            <p:nvSpPr>
              <p:cNvPr id="51" name="Forma livre: Forma 50">
                <a:extLst>
                  <a:ext uri="{FF2B5EF4-FFF2-40B4-BE49-F238E27FC236}">
                    <a16:creationId xmlns:a16="http://schemas.microsoft.com/office/drawing/2014/main" id="{F43A53CB-8BDF-4301-9277-700856162E34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2" name="Forma livre: Forma 51">
                <a:extLst>
                  <a:ext uri="{FF2B5EF4-FFF2-40B4-BE49-F238E27FC236}">
                    <a16:creationId xmlns:a16="http://schemas.microsoft.com/office/drawing/2014/main" id="{481969BE-C535-4F27-BAAF-AA61E0B43006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4" name="Forma livre: Forma 53">
                <a:extLst>
                  <a:ext uri="{FF2B5EF4-FFF2-40B4-BE49-F238E27FC236}">
                    <a16:creationId xmlns:a16="http://schemas.microsoft.com/office/drawing/2014/main" id="{77A20575-2676-402F-A7F4-FC1FAD9B1C87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6" name="Forma livre: Forma 55">
                <a:extLst>
                  <a:ext uri="{FF2B5EF4-FFF2-40B4-BE49-F238E27FC236}">
                    <a16:creationId xmlns:a16="http://schemas.microsoft.com/office/drawing/2014/main" id="{2D071881-A644-4E60-80D3-F2B65F8BF74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7" name="Forma livre: Forma 56">
                <a:extLst>
                  <a:ext uri="{FF2B5EF4-FFF2-40B4-BE49-F238E27FC236}">
                    <a16:creationId xmlns:a16="http://schemas.microsoft.com/office/drawing/2014/main" id="{6578321F-A9AD-4D72-BAF4-A45AC02610AE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8" name="Forma livre: Forma 57">
                <a:extLst>
                  <a:ext uri="{FF2B5EF4-FFF2-40B4-BE49-F238E27FC236}">
                    <a16:creationId xmlns:a16="http://schemas.microsoft.com/office/drawing/2014/main" id="{F4747826-95B0-4DAC-9D35-1848EB52B95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9" name="Forma livre: Forma 58">
                <a:extLst>
                  <a:ext uri="{FF2B5EF4-FFF2-40B4-BE49-F238E27FC236}">
                    <a16:creationId xmlns:a16="http://schemas.microsoft.com/office/drawing/2014/main" id="{9DB68E66-155B-436E-96D2-920D3C7CE51F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60" name="Forma livre: Forma 59">
                <a:extLst>
                  <a:ext uri="{FF2B5EF4-FFF2-40B4-BE49-F238E27FC236}">
                    <a16:creationId xmlns:a16="http://schemas.microsoft.com/office/drawing/2014/main" id="{228741E9-55C0-47EB-A009-BE9A0D7E3490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61" name="Forma livre: Forma 60">
                <a:extLst>
                  <a:ext uri="{FF2B5EF4-FFF2-40B4-BE49-F238E27FC236}">
                    <a16:creationId xmlns:a16="http://schemas.microsoft.com/office/drawing/2014/main" id="{C0F926E4-7227-41F2-A959-F7DC3D647141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62" name="Forma livre: Forma 61">
                <a:extLst>
                  <a:ext uri="{FF2B5EF4-FFF2-40B4-BE49-F238E27FC236}">
                    <a16:creationId xmlns:a16="http://schemas.microsoft.com/office/drawing/2014/main" id="{58FA3AC6-B947-4077-AA35-79230DA1FC09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solidFill>
                  <a:srgbClr val="FFE8D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49" name="Gráfico 26" descr="@">
              <a:extLst>
                <a:ext uri="{FF2B5EF4-FFF2-40B4-BE49-F238E27FC236}">
                  <a16:creationId xmlns:a16="http://schemas.microsoft.com/office/drawing/2014/main" id="{15D194C6-518B-43E7-9F3F-906FBA788448}"/>
                </a:ext>
              </a:extLst>
            </p:cNvPr>
            <p:cNvSpPr/>
            <p:nvPr/>
          </p:nvSpPr>
          <p:spPr>
            <a:xfrm>
              <a:off x="1340711" y="486146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FFE8D6"/>
            </a:solidFill>
            <a:ln w="3671" cap="flat">
              <a:solidFill>
                <a:srgbClr val="FFE8D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50" name="Gráfico 18" descr="Capelo">
              <a:extLst>
                <a:ext uri="{FF2B5EF4-FFF2-40B4-BE49-F238E27FC236}">
                  <a16:creationId xmlns:a16="http://schemas.microsoft.com/office/drawing/2014/main" id="{3520F5E5-51F5-4CEA-98C6-B547661BDF30}"/>
                </a:ext>
              </a:extLst>
            </p:cNvPr>
            <p:cNvSpPr/>
            <p:nvPr/>
          </p:nvSpPr>
          <p:spPr>
            <a:xfrm>
              <a:off x="839343" y="270518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FFE8D6"/>
            </a:solidFill>
            <a:ln w="6747" cap="flat">
              <a:solidFill>
                <a:srgbClr val="FFE8D6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BA66D93D-36BD-4AED-A2BD-892086E819A0}"/>
              </a:ext>
            </a:extLst>
          </p:cNvPr>
          <p:cNvSpPr txBox="1"/>
          <p:nvPr/>
        </p:nvSpPr>
        <p:spPr>
          <a:xfrm>
            <a:off x="1904099" y="1343442"/>
            <a:ext cx="2457867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Hover</a:t>
            </a:r>
            <a:endParaRPr lang="pt-PT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FFE8D6"/>
                </a:solidFill>
              </a:rPr>
              <a:t>Color:</a:t>
            </a:r>
            <a:r>
              <a:rPr lang="en-GB" sz="1800" dirty="0">
                <a:solidFill>
                  <a:srgbClr val="FFE8D6"/>
                </a:solidFill>
              </a:rPr>
              <a:t> #6B705C</a:t>
            </a:r>
            <a:endParaRPr lang="en-GB" dirty="0">
              <a:solidFill>
                <a:srgbClr val="FFE8D6"/>
              </a:solidFill>
            </a:endParaRPr>
          </a:p>
        </p:txBody>
      </p:sp>
      <p:cxnSp>
        <p:nvCxnSpPr>
          <p:cNvPr id="65" name="Conexão reta unidirecional 64">
            <a:extLst>
              <a:ext uri="{FF2B5EF4-FFF2-40B4-BE49-F238E27FC236}">
                <a16:creationId xmlns:a16="http://schemas.microsoft.com/office/drawing/2014/main" id="{50025F87-8AF4-4F5F-AE6A-D8D1E175E3B8}"/>
              </a:ext>
            </a:extLst>
          </p:cNvPr>
          <p:cNvCxnSpPr>
            <a:cxnSpLocks/>
            <a:stCxn id="64" idx="1"/>
          </p:cNvCxnSpPr>
          <p:nvPr/>
        </p:nvCxnSpPr>
        <p:spPr>
          <a:xfrm flipH="1" flipV="1">
            <a:off x="1434391" y="1005176"/>
            <a:ext cx="469708" cy="661432"/>
          </a:xfrm>
          <a:prstGeom prst="straightConnector1">
            <a:avLst/>
          </a:prstGeom>
          <a:ln>
            <a:solidFill>
              <a:srgbClr val="FFE8D6"/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22485D48-7431-41BD-93A0-C643DEC8BC02}"/>
              </a:ext>
            </a:extLst>
          </p:cNvPr>
          <p:cNvSpPr/>
          <p:nvPr/>
        </p:nvSpPr>
        <p:spPr>
          <a:xfrm>
            <a:off x="1155417" y="2111025"/>
            <a:ext cx="3425845" cy="2905334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01116C97-D477-4EB9-A353-0F0C64BCBD51}"/>
              </a:ext>
            </a:extLst>
          </p:cNvPr>
          <p:cNvSpPr txBox="1"/>
          <p:nvPr/>
        </p:nvSpPr>
        <p:spPr>
          <a:xfrm>
            <a:off x="5453313" y="2782794"/>
            <a:ext cx="3425845" cy="1077218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>
                <a:solidFill>
                  <a:srgbClr val="FFE8D6"/>
                </a:solidFill>
              </a:rPr>
              <a:t>Nave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Background-color: </a:t>
            </a:r>
            <a:r>
              <a:rPr lang="en-GB" sz="1600" dirty="0">
                <a:solidFill>
                  <a:srgbClr val="FFE8D6"/>
                </a:solidFill>
              </a:rPr>
              <a:t>#6B705C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Transparency:25%</a:t>
            </a:r>
          </a:p>
        </p:txBody>
      </p:sp>
      <p:cxnSp>
        <p:nvCxnSpPr>
          <p:cNvPr id="68" name="Conexão reta unidirecional 67">
            <a:extLst>
              <a:ext uri="{FF2B5EF4-FFF2-40B4-BE49-F238E27FC236}">
                <a16:creationId xmlns:a16="http://schemas.microsoft.com/office/drawing/2014/main" id="{3AC4DF5E-4FE2-4F86-A569-FE6508033D5A}"/>
              </a:ext>
            </a:extLst>
          </p:cNvPr>
          <p:cNvCxnSpPr>
            <a:cxnSpLocks/>
            <a:stCxn id="67" idx="1"/>
            <a:endCxn id="66" idx="6"/>
          </p:cNvCxnSpPr>
          <p:nvPr/>
        </p:nvCxnSpPr>
        <p:spPr>
          <a:xfrm flipH="1">
            <a:off x="4581262" y="3321403"/>
            <a:ext cx="872051" cy="242289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3" name="Tabela 4">
            <a:extLst>
              <a:ext uri="{FF2B5EF4-FFF2-40B4-BE49-F238E27FC236}">
                <a16:creationId xmlns:a16="http://schemas.microsoft.com/office/drawing/2014/main" id="{4E1F1511-58B1-4523-A146-8ED4359F7E8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1159891"/>
              </p:ext>
            </p:extLst>
          </p:nvPr>
        </p:nvGraphicFramePr>
        <p:xfrm>
          <a:off x="2357606" y="312520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FFE8D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FFE8D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84" name="Gráfico 83" descr="Sinal de Inserção para Baixo">
            <a:extLst>
              <a:ext uri="{FF2B5EF4-FFF2-40B4-BE49-F238E27FC236}">
                <a16:creationId xmlns:a16="http://schemas.microsoft.com/office/drawing/2014/main" id="{7AFDD522-EBA3-4FA6-B995-173B6DD482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56896" y="400162"/>
            <a:ext cx="369733" cy="369733"/>
          </a:xfrm>
          <a:prstGeom prst="rect">
            <a:avLst/>
          </a:prstGeom>
        </p:spPr>
      </p:pic>
      <p:pic>
        <p:nvPicPr>
          <p:cNvPr id="85" name="Gráfico 84" descr="Sinal de Inserção para Baixo">
            <a:extLst>
              <a:ext uri="{FF2B5EF4-FFF2-40B4-BE49-F238E27FC236}">
                <a16:creationId xmlns:a16="http://schemas.microsoft.com/office/drawing/2014/main" id="{16924992-1834-4137-9BE8-35DA2D7727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53457" y="398001"/>
            <a:ext cx="369733" cy="369733"/>
          </a:xfrm>
          <a:prstGeom prst="rect">
            <a:avLst/>
          </a:prstGeom>
        </p:spPr>
      </p:pic>
      <p:pic>
        <p:nvPicPr>
          <p:cNvPr id="86" name="Gráfico 85" descr="Sinal de Inserção para Baixo">
            <a:extLst>
              <a:ext uri="{FF2B5EF4-FFF2-40B4-BE49-F238E27FC236}">
                <a16:creationId xmlns:a16="http://schemas.microsoft.com/office/drawing/2014/main" id="{F36A6E1B-C983-4191-9C66-A1EECDF36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25287" y="398000"/>
            <a:ext cx="369733" cy="369733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89876310-9C60-4448-AF95-B5578263AAC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133" t="61515" r="32496" b="13367"/>
          <a:stretch/>
        </p:blipFill>
        <p:spPr>
          <a:xfrm rot="10800000">
            <a:off x="10527355" y="296815"/>
            <a:ext cx="1078117" cy="622023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E1CA0026-1F94-4A06-A0E3-70D36A5568B9}"/>
              </a:ext>
            </a:extLst>
          </p:cNvPr>
          <p:cNvSpPr txBox="1"/>
          <p:nvPr/>
        </p:nvSpPr>
        <p:spPr>
          <a:xfrm>
            <a:off x="9262701" y="438549"/>
            <a:ext cx="1394313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  <a:latin typeface="Grotesque Light" panose="020B0304020202020204" pitchFamily="34" charset="0"/>
              </a:rPr>
              <a:t>Light </a:t>
            </a:r>
            <a:r>
              <a:rPr lang="pt-PT" dirty="0" err="1">
                <a:solidFill>
                  <a:srgbClr val="FFE8D6"/>
                </a:solidFill>
                <a:latin typeface="Grotesque Light" panose="020B0304020202020204" pitchFamily="34" charset="0"/>
              </a:rPr>
              <a:t>mode</a:t>
            </a:r>
            <a:endParaRPr lang="pt-PT" dirty="0">
              <a:solidFill>
                <a:srgbClr val="FFE8D6"/>
              </a:solidFill>
              <a:latin typeface="Grotesque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8454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70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8008"/>
          <a:stretch/>
        </p:blipFill>
        <p:spPr>
          <a:xfrm>
            <a:off x="871708" y="-2102801"/>
            <a:ext cx="10484270" cy="560364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871708" y="3862197"/>
            <a:ext cx="10484270" cy="1877437"/>
          </a:xfrm>
          <a:prstGeom prst="rect">
            <a:avLst/>
          </a:prstGeom>
          <a:solidFill>
            <a:srgbClr val="6B705C"/>
          </a:solidFill>
        </p:spPr>
        <p:txBody>
          <a:bodyPr wrap="square" rtlCol="0">
            <a:spAutoFit/>
          </a:bodyPr>
          <a:lstStyle/>
          <a:p>
            <a:pPr algn="r"/>
            <a:endParaRPr lang="en-US" sz="1000" dirty="0">
              <a:solidFill>
                <a:srgbClr val="FFE8D6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pPr algn="r"/>
            <a:r>
              <a:rPr lang="en-US" sz="2400" dirty="0">
                <a:solidFill>
                  <a:srgbClr val="FFE8D6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When a </a:t>
            </a:r>
            <a:r>
              <a:rPr lang="en-US" sz="2400" dirty="0" err="1">
                <a:solidFill>
                  <a:srgbClr val="FFE8D6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uni</a:t>
            </a:r>
            <a:r>
              <a:rPr lang="en-US" sz="2400" dirty="0">
                <a:solidFill>
                  <a:srgbClr val="FFE8D6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 student tries to balance </a:t>
            </a:r>
            <a:r>
              <a:rPr lang="en-GB" sz="2400" dirty="0">
                <a:solidFill>
                  <a:srgbClr val="FFE8D6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healthy</a:t>
            </a:r>
            <a:r>
              <a:rPr lang="en-GB" sz="2400" dirty="0">
                <a:solidFill>
                  <a:srgbClr val="FFE8D6"/>
                </a:solidFill>
                <a:latin typeface="Grotesque Light" panose="020B0304020202020204" pitchFamily="34" charset="0"/>
              </a:rPr>
              <a:t> eating habits, academic responsibilities and personal life, anything can happen.</a:t>
            </a:r>
          </a:p>
          <a:p>
            <a:pPr algn="r"/>
            <a:r>
              <a:rPr lang="en-GB" sz="2400" dirty="0">
                <a:solidFill>
                  <a:srgbClr val="FFE8D6"/>
                </a:solidFill>
                <a:latin typeface="Grotesque Light" panose="020B0304020202020204" pitchFamily="34" charset="0"/>
              </a:rPr>
              <a:t>Here, there’s a sneak pic at the colourful (hopefully) meals, for those looking for inspiration.</a:t>
            </a:r>
            <a:endParaRPr lang="en-US" sz="1000" dirty="0">
              <a:solidFill>
                <a:srgbClr val="FFE8D6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pPr algn="r"/>
            <a:endParaRPr lang="en-GB" sz="1000" dirty="0">
              <a:solidFill>
                <a:srgbClr val="FFE8D6"/>
              </a:solidFill>
              <a:latin typeface="Grotesque Light" panose="020B0304020202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D615E58-30AC-4670-9F95-36953AD580CF}"/>
              </a:ext>
            </a:extLst>
          </p:cNvPr>
          <p:cNvSpPr/>
          <p:nvPr/>
        </p:nvSpPr>
        <p:spPr>
          <a:xfrm>
            <a:off x="7894447" y="3802058"/>
            <a:ext cx="3425845" cy="2068780"/>
          </a:xfrm>
          <a:prstGeom prst="ellipse">
            <a:avLst/>
          </a:prstGeom>
          <a:noFill/>
          <a:ln w="38100">
            <a:solidFill>
              <a:srgbClr val="FFE8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8480D66A-E54B-45CC-8D71-FD2689925822}"/>
              </a:ext>
            </a:extLst>
          </p:cNvPr>
          <p:cNvSpPr txBox="1"/>
          <p:nvPr/>
        </p:nvSpPr>
        <p:spPr>
          <a:xfrm>
            <a:off x="5575233" y="1432966"/>
            <a:ext cx="3425845" cy="1077218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600" dirty="0" err="1">
                <a:solidFill>
                  <a:srgbClr val="FFE8D6"/>
                </a:solidFill>
              </a:rPr>
              <a:t>Page</a:t>
            </a:r>
            <a:r>
              <a:rPr lang="pt-PT" sz="1600" dirty="0">
                <a:solidFill>
                  <a:srgbClr val="FFE8D6"/>
                </a:solidFill>
              </a:rPr>
              <a:t> </a:t>
            </a:r>
            <a:r>
              <a:rPr lang="pt-PT" sz="1600" dirty="0" err="1">
                <a:solidFill>
                  <a:srgbClr val="FFE8D6"/>
                </a:solidFill>
              </a:rPr>
              <a:t>overview</a:t>
            </a:r>
            <a:r>
              <a:rPr lang="pt-PT" sz="1600" dirty="0">
                <a:solidFill>
                  <a:srgbClr val="FFE8D6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Color:</a:t>
            </a:r>
            <a:r>
              <a:rPr lang="en-GB" sz="1600" dirty="0">
                <a:solidFill>
                  <a:srgbClr val="FFE8D6"/>
                </a:solidFill>
              </a:rPr>
              <a:t> #FFE8D6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Background-color: </a:t>
            </a:r>
            <a:r>
              <a:rPr lang="en-GB" sz="1600" dirty="0">
                <a:solidFill>
                  <a:srgbClr val="FFE8D6"/>
                </a:solidFill>
              </a:rPr>
              <a:t>#6B705C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rgbClr val="FFE8D6"/>
                </a:solidFill>
              </a:rPr>
              <a:t>Transparency:0%</a:t>
            </a:r>
          </a:p>
        </p:txBody>
      </p:sp>
      <p:cxnSp>
        <p:nvCxnSpPr>
          <p:cNvPr id="66" name="Conexão reta unidirecional 65">
            <a:extLst>
              <a:ext uri="{FF2B5EF4-FFF2-40B4-BE49-F238E27FC236}">
                <a16:creationId xmlns:a16="http://schemas.microsoft.com/office/drawing/2014/main" id="{0156569B-C54B-4759-A031-DCE4BDED5038}"/>
              </a:ext>
            </a:extLst>
          </p:cNvPr>
          <p:cNvCxnSpPr>
            <a:cxnSpLocks/>
            <a:stCxn id="64" idx="2"/>
            <a:endCxn id="21" idx="1"/>
          </p:cNvCxnSpPr>
          <p:nvPr/>
        </p:nvCxnSpPr>
        <p:spPr>
          <a:xfrm>
            <a:off x="7288156" y="2510184"/>
            <a:ext cx="1107994" cy="159484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4832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Recipes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Pages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0058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Subject Description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122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58195"/>
          <a:stretch/>
        </p:blipFill>
        <p:spPr>
          <a:xfrm>
            <a:off x="871708" y="1257696"/>
            <a:ext cx="10484270" cy="1371204"/>
          </a:xfrm>
          <a:prstGeom prst="rect">
            <a:avLst/>
          </a:prstGeom>
        </p:spPr>
      </p:pic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2590764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graphicFrame>
        <p:nvGraphicFramePr>
          <p:cNvPr id="3" name="Tabela 6">
            <a:extLst>
              <a:ext uri="{FF2B5EF4-FFF2-40B4-BE49-F238E27FC236}">
                <a16:creationId xmlns:a16="http://schemas.microsoft.com/office/drawing/2014/main" id="{0852F89A-41D0-42AC-9ED2-DBB71775E2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863174"/>
              </p:ext>
            </p:extLst>
          </p:nvPr>
        </p:nvGraphicFramePr>
        <p:xfrm>
          <a:off x="2286145" y="835726"/>
          <a:ext cx="1273809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73809">
                  <a:extLst>
                    <a:ext uri="{9D8B030D-6E8A-4147-A177-3AD203B41FA5}">
                      <a16:colId xmlns:a16="http://schemas.microsoft.com/office/drawing/2014/main" val="6481052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Breakfast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3578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Lunch/Dinner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86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Snacks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457849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4E300FA2-9696-42B2-97E5-CEE0818C659C}"/>
              </a:ext>
            </a:extLst>
          </p:cNvPr>
          <p:cNvSpPr/>
          <p:nvPr/>
        </p:nvSpPr>
        <p:spPr>
          <a:xfrm>
            <a:off x="2039416" y="-72931"/>
            <a:ext cx="1725547" cy="2390323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86E46582-25C4-4C70-B154-508F0F20AC58}"/>
              </a:ext>
            </a:extLst>
          </p:cNvPr>
          <p:cNvCxnSpPr>
            <a:stCxn id="7" idx="4"/>
          </p:cNvCxnSpPr>
          <p:nvPr/>
        </p:nvCxnSpPr>
        <p:spPr>
          <a:xfrm flipH="1">
            <a:off x="2901660" y="2317392"/>
            <a:ext cx="530" cy="1111608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FA29097-8300-4EB4-AF25-7425A60E35BB}"/>
              </a:ext>
            </a:extLst>
          </p:cNvPr>
          <p:cNvSpPr txBox="1"/>
          <p:nvPr/>
        </p:nvSpPr>
        <p:spPr>
          <a:xfrm>
            <a:off x="2286145" y="3474980"/>
            <a:ext cx="2761045" cy="1200329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Hover</a:t>
            </a:r>
            <a:r>
              <a:rPr lang="pt-PT" dirty="0">
                <a:solidFill>
                  <a:srgbClr val="FFE8D6"/>
                </a:solidFill>
              </a:rPr>
              <a:t> “</a:t>
            </a:r>
            <a:r>
              <a:rPr lang="pt-PT" dirty="0" err="1">
                <a:solidFill>
                  <a:srgbClr val="FFE8D6"/>
                </a:solidFill>
              </a:rPr>
              <a:t>recipes</a:t>
            </a:r>
            <a:r>
              <a:rPr lang="pt-PT" dirty="0">
                <a:solidFill>
                  <a:srgbClr val="FFE8D6"/>
                </a:solidFill>
              </a:rPr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FFE8D6"/>
                </a:solidFill>
              </a:rPr>
              <a:t>Dropdown</a:t>
            </a:r>
            <a:r>
              <a:rPr lang="pt-PT" dirty="0">
                <a:solidFill>
                  <a:srgbClr val="FFE8D6"/>
                </a:solidFill>
              </a:rPr>
              <a:t>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FFE8D6"/>
                </a:solidFill>
              </a:rPr>
              <a:t>Background-color: #ffffff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800" dirty="0">
                <a:solidFill>
                  <a:srgbClr val="FFE8D6"/>
                </a:solidFill>
              </a:rPr>
              <a:t>Color: </a:t>
            </a:r>
            <a:r>
              <a:rPr lang="en-GB" sz="1800" dirty="0">
                <a:solidFill>
                  <a:srgbClr val="FFE8D6"/>
                </a:solidFill>
              </a:rPr>
              <a:t>#6B705C</a:t>
            </a:r>
            <a:r>
              <a:rPr lang="pt-PT" dirty="0">
                <a:solidFill>
                  <a:srgbClr val="FFE8D6"/>
                </a:solidFill>
              </a:rPr>
              <a:t> </a:t>
            </a:r>
            <a:endParaRPr lang="en-GB" dirty="0">
              <a:solidFill>
                <a:srgbClr val="FFE8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4805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pic>
        <p:nvPicPr>
          <p:cNvPr id="40" name="Imagem 39" descr="Uma imagem com prato, alimentação, tigela, mesa&#10;&#10;Descrição gerada automaticamente">
            <a:extLst>
              <a:ext uri="{FF2B5EF4-FFF2-40B4-BE49-F238E27FC236}">
                <a16:creationId xmlns:a16="http://schemas.microsoft.com/office/drawing/2014/main" id="{3974F955-D1EA-41D6-8B32-D64F97707E8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4" b="14230"/>
          <a:stretch/>
        </p:blipFill>
        <p:spPr>
          <a:xfrm>
            <a:off x="8697363" y="2479608"/>
            <a:ext cx="2701355" cy="3381789"/>
          </a:xfrm>
          <a:prstGeom prst="rect">
            <a:avLst/>
          </a:prstGeom>
        </p:spPr>
      </p:pic>
      <p:pic>
        <p:nvPicPr>
          <p:cNvPr id="42" name="Imagem 41" descr="Uma imagem com chávena, alimentação, mesa, batido&#10;&#10;Descrição gerada automaticamente">
            <a:extLst>
              <a:ext uri="{FF2B5EF4-FFF2-40B4-BE49-F238E27FC236}">
                <a16:creationId xmlns:a16="http://schemas.microsoft.com/office/drawing/2014/main" id="{867B725F-6DAA-479D-883A-1F6C0DBF74E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8" t="13612" r="504" b="12871"/>
          <a:stretch/>
        </p:blipFill>
        <p:spPr>
          <a:xfrm>
            <a:off x="4689082" y="2479609"/>
            <a:ext cx="281383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940253" y="5937139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</a:t>
            </a: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Blueberries and raspberries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312C6B2B-A270-492E-AF0F-692B0795BF2A}"/>
              </a:ext>
            </a:extLst>
          </p:cNvPr>
          <p:cNvSpPr txBox="1"/>
          <p:nvPr/>
        </p:nvSpPr>
        <p:spPr>
          <a:xfrm>
            <a:off x="4706327" y="5937139"/>
            <a:ext cx="281383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Red Fruits Smoothie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861BED3A-28C7-45A9-82EF-1F2B926D6A2F}"/>
              </a:ext>
            </a:extLst>
          </p:cNvPr>
          <p:cNvSpPr txBox="1"/>
          <p:nvPr/>
        </p:nvSpPr>
        <p:spPr>
          <a:xfrm>
            <a:off x="8697363" y="5932626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</a:t>
            </a: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Kiwi and sesame seeds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7DA86A4-27CE-41D0-BEF9-59FC6BEBDCCD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Breakfast</a:t>
            </a:r>
          </a:p>
        </p:txBody>
      </p:sp>
    </p:spTree>
    <p:extLst>
      <p:ext uri="{BB962C8B-B14F-4D97-AF65-F5344CB8AC3E}">
        <p14:creationId xmlns:p14="http://schemas.microsoft.com/office/powerpoint/2010/main" val="1945146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9701888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E300FA2-9696-42B2-97E5-CEE0818C659C}"/>
              </a:ext>
            </a:extLst>
          </p:cNvPr>
          <p:cNvSpPr/>
          <p:nvPr/>
        </p:nvSpPr>
        <p:spPr>
          <a:xfrm>
            <a:off x="2046288" y="250555"/>
            <a:ext cx="1595320" cy="830287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86E46582-25C4-4C70-B154-508F0F20AC58}"/>
              </a:ext>
            </a:extLst>
          </p:cNvPr>
          <p:cNvCxnSpPr>
            <a:cxnSpLocks/>
            <a:stCxn id="7" idx="6"/>
            <a:endCxn id="11" idx="1"/>
          </p:cNvCxnSpPr>
          <p:nvPr/>
        </p:nvCxnSpPr>
        <p:spPr>
          <a:xfrm flipV="1">
            <a:off x="3641608" y="591446"/>
            <a:ext cx="726360" cy="74253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FA29097-8300-4EB4-AF25-7425A60E35BB}"/>
              </a:ext>
            </a:extLst>
          </p:cNvPr>
          <p:cNvSpPr txBox="1"/>
          <p:nvPr/>
        </p:nvSpPr>
        <p:spPr>
          <a:xfrm>
            <a:off x="4367968" y="406780"/>
            <a:ext cx="2761045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rgbClr val="FFE8D6"/>
                </a:solidFill>
              </a:rPr>
              <a:t>Active:</a:t>
            </a:r>
            <a:r>
              <a:rPr lang="en-GB" dirty="0">
                <a:solidFill>
                  <a:srgbClr val="FFE8D6"/>
                </a:solidFill>
              </a:rPr>
              <a:t> strong</a:t>
            </a:r>
            <a:endParaRPr lang="pt-PT" dirty="0">
              <a:solidFill>
                <a:srgbClr val="FFE8D6"/>
              </a:solidFill>
            </a:endParaRP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pic>
        <p:nvPicPr>
          <p:cNvPr id="40" name="Imagem 39" descr="Uma imagem com prato, alimentação, tigela, mesa&#10;&#10;Descrição gerada automaticamente">
            <a:extLst>
              <a:ext uri="{FF2B5EF4-FFF2-40B4-BE49-F238E27FC236}">
                <a16:creationId xmlns:a16="http://schemas.microsoft.com/office/drawing/2014/main" id="{3974F955-D1EA-41D6-8B32-D64F97707E8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4" b="14230"/>
          <a:stretch/>
        </p:blipFill>
        <p:spPr>
          <a:xfrm>
            <a:off x="8697363" y="2479608"/>
            <a:ext cx="2701355" cy="3381789"/>
          </a:xfrm>
          <a:prstGeom prst="rect">
            <a:avLst/>
          </a:prstGeom>
        </p:spPr>
      </p:pic>
      <p:pic>
        <p:nvPicPr>
          <p:cNvPr id="42" name="Imagem 41" descr="Uma imagem com chávena, alimentação, mesa, batido&#10;&#10;Descrição gerada automaticamente">
            <a:extLst>
              <a:ext uri="{FF2B5EF4-FFF2-40B4-BE49-F238E27FC236}">
                <a16:creationId xmlns:a16="http://schemas.microsoft.com/office/drawing/2014/main" id="{867B725F-6DAA-479D-883A-1F6C0DBF74E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8" t="13612" r="504" b="12871"/>
          <a:stretch/>
        </p:blipFill>
        <p:spPr>
          <a:xfrm>
            <a:off x="4689082" y="2479609"/>
            <a:ext cx="281383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940253" y="5937139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</a:t>
            </a: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Blueberries and raspberries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312C6B2B-A270-492E-AF0F-692B0795BF2A}"/>
              </a:ext>
            </a:extLst>
          </p:cNvPr>
          <p:cNvSpPr txBox="1"/>
          <p:nvPr/>
        </p:nvSpPr>
        <p:spPr>
          <a:xfrm>
            <a:off x="4706327" y="5937139"/>
            <a:ext cx="281383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Red Fruits Smoothie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861BED3A-28C7-45A9-82EF-1F2B926D6A2F}"/>
              </a:ext>
            </a:extLst>
          </p:cNvPr>
          <p:cNvSpPr txBox="1"/>
          <p:nvPr/>
        </p:nvSpPr>
        <p:spPr>
          <a:xfrm>
            <a:off x="8697363" y="5932626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</a:t>
            </a: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Kiwi and sesame seeds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702EF80-46CA-40EA-94D7-C3542075BF7F}"/>
              </a:ext>
            </a:extLst>
          </p:cNvPr>
          <p:cNvSpPr/>
          <p:nvPr/>
        </p:nvSpPr>
        <p:spPr>
          <a:xfrm>
            <a:off x="871708" y="2547041"/>
            <a:ext cx="2922300" cy="4415733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2F396D8F-2C0C-4B1C-B95E-FB1F21B8EEB3}"/>
              </a:ext>
            </a:extLst>
          </p:cNvPr>
          <p:cNvSpPr txBox="1"/>
          <p:nvPr/>
        </p:nvSpPr>
        <p:spPr>
          <a:xfrm>
            <a:off x="2207706" y="2014640"/>
            <a:ext cx="2761045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 err="1">
                <a:solidFill>
                  <a:srgbClr val="FFE8D6"/>
                </a:solidFill>
              </a:rPr>
              <a:t>Clickable</a:t>
            </a:r>
            <a:endParaRPr lang="pt-PT" dirty="0">
              <a:solidFill>
                <a:srgbClr val="FFE8D6"/>
              </a:solidFill>
            </a:endParaRPr>
          </a:p>
        </p:txBody>
      </p:sp>
      <p:cxnSp>
        <p:nvCxnSpPr>
          <p:cNvPr id="61" name="Conexão reta unidirecional 60">
            <a:extLst>
              <a:ext uri="{FF2B5EF4-FFF2-40B4-BE49-F238E27FC236}">
                <a16:creationId xmlns:a16="http://schemas.microsoft.com/office/drawing/2014/main" id="{D524B1D7-6D1C-4F5A-8A5F-6EF3EC79E319}"/>
              </a:ext>
            </a:extLst>
          </p:cNvPr>
          <p:cNvCxnSpPr>
            <a:cxnSpLocks/>
            <a:stCxn id="54" idx="7"/>
            <a:endCxn id="59" idx="2"/>
          </p:cNvCxnSpPr>
          <p:nvPr/>
        </p:nvCxnSpPr>
        <p:spPr>
          <a:xfrm flipV="1">
            <a:off x="3366047" y="2383972"/>
            <a:ext cx="222182" cy="809738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Conexão reta unidirecional 70">
            <a:extLst>
              <a:ext uri="{FF2B5EF4-FFF2-40B4-BE49-F238E27FC236}">
                <a16:creationId xmlns:a16="http://schemas.microsoft.com/office/drawing/2014/main" id="{E57485D0-B71A-4942-8F24-1B01719B85A6}"/>
              </a:ext>
            </a:extLst>
          </p:cNvPr>
          <p:cNvCxnSpPr>
            <a:cxnSpLocks/>
          </p:cNvCxnSpPr>
          <p:nvPr/>
        </p:nvCxnSpPr>
        <p:spPr>
          <a:xfrm>
            <a:off x="8382000" y="2479608"/>
            <a:ext cx="0" cy="3311592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xão reta unidirecional 72">
            <a:extLst>
              <a:ext uri="{FF2B5EF4-FFF2-40B4-BE49-F238E27FC236}">
                <a16:creationId xmlns:a16="http://schemas.microsoft.com/office/drawing/2014/main" id="{B5139013-8370-4BAE-9F31-BFEB3E1860FA}"/>
              </a:ext>
            </a:extLst>
          </p:cNvPr>
          <p:cNvCxnSpPr>
            <a:cxnSpLocks/>
          </p:cNvCxnSpPr>
          <p:nvPr/>
        </p:nvCxnSpPr>
        <p:spPr>
          <a:xfrm>
            <a:off x="8703128" y="2324100"/>
            <a:ext cx="2619701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A921C9E8-D38A-4CD7-91D7-DADCCF23C72F}"/>
              </a:ext>
            </a:extLst>
          </p:cNvPr>
          <p:cNvSpPr txBox="1"/>
          <p:nvPr/>
        </p:nvSpPr>
        <p:spPr>
          <a:xfrm rot="16200000">
            <a:off x="7854745" y="3651771"/>
            <a:ext cx="79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705C"/>
                </a:solidFill>
              </a:rPr>
              <a:t>10px</a:t>
            </a:r>
          </a:p>
        </p:txBody>
      </p: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6F42A1A1-6C22-4BCE-9D6A-5D692F1DDD4E}"/>
              </a:ext>
            </a:extLst>
          </p:cNvPr>
          <p:cNvSpPr txBox="1"/>
          <p:nvPr/>
        </p:nvSpPr>
        <p:spPr>
          <a:xfrm>
            <a:off x="9650127" y="2259328"/>
            <a:ext cx="79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705C"/>
                </a:solidFill>
              </a:rPr>
              <a:t>7,5 px</a:t>
            </a:r>
          </a:p>
        </p:txBody>
      </p:sp>
      <p:cxnSp>
        <p:nvCxnSpPr>
          <p:cNvPr id="77" name="Conexão reta unidirecional 76">
            <a:extLst>
              <a:ext uri="{FF2B5EF4-FFF2-40B4-BE49-F238E27FC236}">
                <a16:creationId xmlns:a16="http://schemas.microsoft.com/office/drawing/2014/main" id="{376053DA-DB87-473F-903C-C779865E1B6E}"/>
              </a:ext>
            </a:extLst>
          </p:cNvPr>
          <p:cNvCxnSpPr>
            <a:cxnSpLocks/>
          </p:cNvCxnSpPr>
          <p:nvPr/>
        </p:nvCxnSpPr>
        <p:spPr>
          <a:xfrm>
            <a:off x="8382001" y="2479608"/>
            <a:ext cx="0" cy="3311592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EA799FAE-B7BE-4588-837A-BA8CA02607A4}"/>
              </a:ext>
            </a:extLst>
          </p:cNvPr>
          <p:cNvSpPr txBox="1"/>
          <p:nvPr/>
        </p:nvSpPr>
        <p:spPr>
          <a:xfrm rot="16200000">
            <a:off x="7854747" y="3651771"/>
            <a:ext cx="79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705C"/>
                </a:solidFill>
              </a:rPr>
              <a:t>10px</a:t>
            </a:r>
          </a:p>
        </p:txBody>
      </p:sp>
      <p:cxnSp>
        <p:nvCxnSpPr>
          <p:cNvPr id="80" name="Conexão reta unidirecional 79">
            <a:extLst>
              <a:ext uri="{FF2B5EF4-FFF2-40B4-BE49-F238E27FC236}">
                <a16:creationId xmlns:a16="http://schemas.microsoft.com/office/drawing/2014/main" id="{234EA528-252D-4458-A926-3E0B97FA8BD5}"/>
              </a:ext>
            </a:extLst>
          </p:cNvPr>
          <p:cNvCxnSpPr>
            <a:cxnSpLocks/>
          </p:cNvCxnSpPr>
          <p:nvPr/>
        </p:nvCxnSpPr>
        <p:spPr>
          <a:xfrm flipH="1" flipV="1">
            <a:off x="8534401" y="5943600"/>
            <a:ext cx="10561" cy="820023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CaixaDeTexto 81">
            <a:extLst>
              <a:ext uri="{FF2B5EF4-FFF2-40B4-BE49-F238E27FC236}">
                <a16:creationId xmlns:a16="http://schemas.microsoft.com/office/drawing/2014/main" id="{E5CA0A30-E02E-46B5-A7F9-31C7CC5729A8}"/>
              </a:ext>
            </a:extLst>
          </p:cNvPr>
          <p:cNvSpPr txBox="1"/>
          <p:nvPr/>
        </p:nvSpPr>
        <p:spPr>
          <a:xfrm rot="16200000">
            <a:off x="7906270" y="6074643"/>
            <a:ext cx="79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705C"/>
                </a:solidFill>
              </a:rPr>
              <a:t>2,3 px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37B864D-DD79-4019-8695-D52C1933AE55}"/>
              </a:ext>
            </a:extLst>
          </p:cNvPr>
          <p:cNvSpPr/>
          <p:nvPr/>
        </p:nvSpPr>
        <p:spPr>
          <a:xfrm>
            <a:off x="1024108" y="5791200"/>
            <a:ext cx="2535846" cy="106680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CaixaDeTexto 86">
            <a:extLst>
              <a:ext uri="{FF2B5EF4-FFF2-40B4-BE49-F238E27FC236}">
                <a16:creationId xmlns:a16="http://schemas.microsoft.com/office/drawing/2014/main" id="{FAB4B8D7-3D02-4BE4-B607-990B5706D2C6}"/>
              </a:ext>
            </a:extLst>
          </p:cNvPr>
          <p:cNvSpPr txBox="1"/>
          <p:nvPr/>
        </p:nvSpPr>
        <p:spPr>
          <a:xfrm>
            <a:off x="4544054" y="5272227"/>
            <a:ext cx="3310785" cy="1384995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Family-font</a:t>
            </a:r>
            <a:r>
              <a:rPr lang="pt-PT" sz="1400" dirty="0">
                <a:solidFill>
                  <a:srgbClr val="FFE8D6"/>
                </a:solidFill>
              </a:rPr>
              <a:t>: Verdana Pro 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>
                <a:solidFill>
                  <a:srgbClr val="FFE8D6"/>
                </a:solidFill>
              </a:rPr>
              <a:t>Color:</a:t>
            </a:r>
            <a:r>
              <a:rPr lang="en-GB" sz="1400" dirty="0">
                <a:solidFill>
                  <a:srgbClr val="FFE8D6"/>
                </a:solidFill>
              </a:rPr>
              <a:t> #865336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Text-align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left</a:t>
            </a:r>
            <a:endParaRPr lang="pt-PT" sz="14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Padding</a:t>
            </a:r>
            <a:r>
              <a:rPr lang="pt-PT" sz="1400" dirty="0">
                <a:solidFill>
                  <a:srgbClr val="FFE8D6"/>
                </a:solidFill>
              </a:rPr>
              <a:t>: 20px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Bckground</a:t>
            </a:r>
            <a:r>
              <a:rPr lang="pt-PT" sz="1400" dirty="0">
                <a:solidFill>
                  <a:srgbClr val="FFE8D6"/>
                </a:solidFill>
              </a:rPr>
              <a:t>-color: </a:t>
            </a:r>
            <a:r>
              <a:rPr lang="en-GB" sz="1400" dirty="0">
                <a:solidFill>
                  <a:srgbClr val="FFE8D6"/>
                </a:solidFill>
              </a:rPr>
              <a:t>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>
                <a:solidFill>
                  <a:srgbClr val="FFE8D6"/>
                </a:solidFill>
              </a:rPr>
              <a:t>Transparency:25%</a:t>
            </a:r>
          </a:p>
        </p:txBody>
      </p:sp>
      <p:cxnSp>
        <p:nvCxnSpPr>
          <p:cNvPr id="89" name="Conexão reta unidirecional 88">
            <a:extLst>
              <a:ext uri="{FF2B5EF4-FFF2-40B4-BE49-F238E27FC236}">
                <a16:creationId xmlns:a16="http://schemas.microsoft.com/office/drawing/2014/main" id="{8120F525-FE54-4C53-8247-1D13379E508C}"/>
              </a:ext>
            </a:extLst>
          </p:cNvPr>
          <p:cNvCxnSpPr>
            <a:cxnSpLocks/>
            <a:stCxn id="85" idx="6"/>
            <a:endCxn id="87" idx="1"/>
          </p:cNvCxnSpPr>
          <p:nvPr/>
        </p:nvCxnSpPr>
        <p:spPr>
          <a:xfrm flipV="1">
            <a:off x="3559954" y="5964725"/>
            <a:ext cx="984100" cy="359875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exão reta unidirecional 96">
            <a:extLst>
              <a:ext uri="{FF2B5EF4-FFF2-40B4-BE49-F238E27FC236}">
                <a16:creationId xmlns:a16="http://schemas.microsoft.com/office/drawing/2014/main" id="{DE55FF8C-7793-49EF-98BD-F97A1A18AE12}"/>
              </a:ext>
            </a:extLst>
          </p:cNvPr>
          <p:cNvCxnSpPr>
            <a:cxnSpLocks/>
          </p:cNvCxnSpPr>
          <p:nvPr/>
        </p:nvCxnSpPr>
        <p:spPr>
          <a:xfrm flipH="1" flipV="1">
            <a:off x="697398" y="1269571"/>
            <a:ext cx="10561" cy="820023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EC7F80ED-265B-40DC-88FD-F7A60986C3CF}"/>
              </a:ext>
            </a:extLst>
          </p:cNvPr>
          <p:cNvSpPr txBox="1"/>
          <p:nvPr/>
        </p:nvSpPr>
        <p:spPr>
          <a:xfrm rot="16200000">
            <a:off x="69267" y="1400614"/>
            <a:ext cx="795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705C"/>
                </a:solidFill>
              </a:rPr>
              <a:t>2,3 px</a:t>
            </a: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3B50917D-B720-4FB2-B891-1B1B92094A90}"/>
              </a:ext>
            </a:extLst>
          </p:cNvPr>
          <p:cNvSpPr txBox="1"/>
          <p:nvPr/>
        </p:nvSpPr>
        <p:spPr>
          <a:xfrm>
            <a:off x="4124006" y="3686484"/>
            <a:ext cx="2761045" cy="738664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Equal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margins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between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images</a:t>
            </a:r>
            <a:endParaRPr lang="pt-PT" sz="14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All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images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same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dimensions</a:t>
            </a:r>
            <a:r>
              <a:rPr lang="pt-PT" sz="1400" dirty="0">
                <a:solidFill>
                  <a:srgbClr val="FFE8D6"/>
                </a:solidFill>
              </a:rPr>
              <a:t>, </a:t>
            </a:r>
            <a:r>
              <a:rPr lang="pt-PT" sz="1400" dirty="0" err="1">
                <a:solidFill>
                  <a:srgbClr val="FFE8D6"/>
                </a:solidFill>
              </a:rPr>
              <a:t>rectangular</a:t>
            </a:r>
            <a:endParaRPr lang="pt-PT" sz="1400" dirty="0">
              <a:solidFill>
                <a:srgbClr val="FFE8D6"/>
              </a:solidFill>
            </a:endParaRPr>
          </a:p>
        </p:txBody>
      </p:sp>
      <p:cxnSp>
        <p:nvCxnSpPr>
          <p:cNvPr id="106" name="Conexão reta unidirecional 105">
            <a:extLst>
              <a:ext uri="{FF2B5EF4-FFF2-40B4-BE49-F238E27FC236}">
                <a16:creationId xmlns:a16="http://schemas.microsoft.com/office/drawing/2014/main" id="{BC5389E0-F32B-4092-8D13-7CC246F690CB}"/>
              </a:ext>
            </a:extLst>
          </p:cNvPr>
          <p:cNvCxnSpPr>
            <a:cxnSpLocks/>
          </p:cNvCxnSpPr>
          <p:nvPr/>
        </p:nvCxnSpPr>
        <p:spPr>
          <a:xfrm>
            <a:off x="3641608" y="3514725"/>
            <a:ext cx="1047474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CaixaDeTexto 111">
            <a:extLst>
              <a:ext uri="{FF2B5EF4-FFF2-40B4-BE49-F238E27FC236}">
                <a16:creationId xmlns:a16="http://schemas.microsoft.com/office/drawing/2014/main" id="{10040B4D-7A76-40EF-9B8D-F93387F464DD}"/>
              </a:ext>
            </a:extLst>
          </p:cNvPr>
          <p:cNvSpPr txBox="1"/>
          <p:nvPr/>
        </p:nvSpPr>
        <p:spPr>
          <a:xfrm>
            <a:off x="8354402" y="1521625"/>
            <a:ext cx="2761045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 err="1">
                <a:solidFill>
                  <a:srgbClr val="FFE8D6"/>
                </a:solidFill>
              </a:rPr>
              <a:t>centered</a:t>
            </a:r>
            <a:endParaRPr lang="pt-PT" dirty="0">
              <a:solidFill>
                <a:srgbClr val="FFE8D6"/>
              </a:solidFill>
            </a:endParaRPr>
          </a:p>
        </p:txBody>
      </p:sp>
      <p:sp>
        <p:nvSpPr>
          <p:cNvPr id="114" name="CaixaDeTexto 113">
            <a:extLst>
              <a:ext uri="{FF2B5EF4-FFF2-40B4-BE49-F238E27FC236}">
                <a16:creationId xmlns:a16="http://schemas.microsoft.com/office/drawing/2014/main" id="{70B91750-41BB-4751-A108-9F468D8C66E0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Breakfast</a:t>
            </a:r>
          </a:p>
        </p:txBody>
      </p:sp>
      <p:cxnSp>
        <p:nvCxnSpPr>
          <p:cNvPr id="116" name="Conexão reta unidirecional 115">
            <a:extLst>
              <a:ext uri="{FF2B5EF4-FFF2-40B4-BE49-F238E27FC236}">
                <a16:creationId xmlns:a16="http://schemas.microsoft.com/office/drawing/2014/main" id="{AE580844-C392-4EF0-9E90-72478CDC91D7}"/>
              </a:ext>
            </a:extLst>
          </p:cNvPr>
          <p:cNvCxnSpPr>
            <a:cxnSpLocks/>
          </p:cNvCxnSpPr>
          <p:nvPr/>
        </p:nvCxnSpPr>
        <p:spPr>
          <a:xfrm flipH="1" flipV="1">
            <a:off x="6705747" y="2171916"/>
            <a:ext cx="10560" cy="307692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aixaDeTexto 119">
            <a:extLst>
              <a:ext uri="{FF2B5EF4-FFF2-40B4-BE49-F238E27FC236}">
                <a16:creationId xmlns:a16="http://schemas.microsoft.com/office/drawing/2014/main" id="{ECBC2F50-B8FC-4971-9F1A-B554484ADED4}"/>
              </a:ext>
            </a:extLst>
          </p:cNvPr>
          <p:cNvSpPr txBox="1"/>
          <p:nvPr/>
        </p:nvSpPr>
        <p:spPr>
          <a:xfrm>
            <a:off x="6832494" y="2110492"/>
            <a:ext cx="1415025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rgbClr val="FFE8D6"/>
                </a:solidFill>
              </a:rPr>
              <a:t>1,5px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endParaRPr lang="pt-PT" dirty="0">
              <a:solidFill>
                <a:srgbClr val="FFE8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778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4482440" y="2479608"/>
            <a:ext cx="6901112" cy="33855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 Blueberries and raspberries                          5mins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4482440" y="2949486"/>
            <a:ext cx="690111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Ingredients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200ml Vegetal milk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½ cup Frozen blueberries and raspberries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2 cups oatmeal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Preparation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Warm the milk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Let berries defrost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the oatmeal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Let it soften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berries</a:t>
            </a:r>
          </a:p>
        </p:txBody>
      </p:sp>
      <p:pic>
        <p:nvPicPr>
          <p:cNvPr id="7" name="Gráfico 6" descr="Cronómetro">
            <a:extLst>
              <a:ext uri="{FF2B5EF4-FFF2-40B4-BE49-F238E27FC236}">
                <a16:creationId xmlns:a16="http://schemas.microsoft.com/office/drawing/2014/main" id="{0FF5925D-C8E4-4903-A2D5-BCDC892A93A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01374" y="2458293"/>
            <a:ext cx="382177" cy="382177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FEADA879-CAEB-4CCE-8BED-819E9D4AD43A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Breakfast</a:t>
            </a:r>
          </a:p>
        </p:txBody>
      </p:sp>
    </p:spTree>
    <p:extLst>
      <p:ext uri="{BB962C8B-B14F-4D97-AF65-F5344CB8AC3E}">
        <p14:creationId xmlns:p14="http://schemas.microsoft.com/office/powerpoint/2010/main" val="33986401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4482440" y="2479608"/>
            <a:ext cx="6901112" cy="33855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Oatmeal with Blueberries and raspberries                          5mins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4482440" y="2949486"/>
            <a:ext cx="690111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Ingredients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200ml Vegetal milk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½ cup Frozen blueberries and raspberries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2 cups oatmeal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Preparation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Warm the milk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Let berries defrost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the oatmeal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Let it soften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berries</a:t>
            </a:r>
          </a:p>
        </p:txBody>
      </p:sp>
      <p:pic>
        <p:nvPicPr>
          <p:cNvPr id="7" name="Gráfico 6" descr="Cronómetro">
            <a:extLst>
              <a:ext uri="{FF2B5EF4-FFF2-40B4-BE49-F238E27FC236}">
                <a16:creationId xmlns:a16="http://schemas.microsoft.com/office/drawing/2014/main" id="{0FF5925D-C8E4-4903-A2D5-BCDC892A93A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01374" y="2458293"/>
            <a:ext cx="382177" cy="38217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08CEB7B-5D0B-41F5-9906-8762DB35AAF2}"/>
              </a:ext>
            </a:extLst>
          </p:cNvPr>
          <p:cNvSpPr/>
          <p:nvPr/>
        </p:nvSpPr>
        <p:spPr>
          <a:xfrm>
            <a:off x="871708" y="2547041"/>
            <a:ext cx="2922300" cy="2901259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616590F-CE2B-4951-A5E8-755D134D58D9}"/>
              </a:ext>
            </a:extLst>
          </p:cNvPr>
          <p:cNvSpPr txBox="1"/>
          <p:nvPr/>
        </p:nvSpPr>
        <p:spPr>
          <a:xfrm>
            <a:off x="2797567" y="1387001"/>
            <a:ext cx="2761045" cy="923330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Align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left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>
                <a:solidFill>
                  <a:srgbClr val="FFE8D6"/>
                </a:solidFill>
              </a:rPr>
              <a:t>¼ </a:t>
            </a:r>
            <a:r>
              <a:rPr lang="pt-PT" dirty="0" err="1">
                <a:solidFill>
                  <a:srgbClr val="FFE8D6"/>
                </a:solidFill>
              </a:rPr>
              <a:t>width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 err="1">
                <a:solidFill>
                  <a:srgbClr val="FFE8D6"/>
                </a:solidFill>
              </a:rPr>
              <a:t>Proportional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height</a:t>
            </a:r>
            <a:endParaRPr lang="pt-PT" dirty="0">
              <a:solidFill>
                <a:srgbClr val="FFE8D6"/>
              </a:solidFill>
            </a:endParaRPr>
          </a:p>
        </p:txBody>
      </p: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F2CF5B78-9461-4865-A7C5-632AAC180F3D}"/>
              </a:ext>
            </a:extLst>
          </p:cNvPr>
          <p:cNvCxnSpPr>
            <a:cxnSpLocks/>
            <a:stCxn id="8" idx="7"/>
            <a:endCxn id="9" idx="2"/>
          </p:cNvCxnSpPr>
          <p:nvPr/>
        </p:nvCxnSpPr>
        <p:spPr>
          <a:xfrm flipV="1">
            <a:off x="3366047" y="2310331"/>
            <a:ext cx="812043" cy="66159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2EA3E57C-8D49-415C-8D53-E8961512D60C}"/>
              </a:ext>
            </a:extLst>
          </p:cNvPr>
          <p:cNvSpPr/>
          <p:nvPr/>
        </p:nvSpPr>
        <p:spPr>
          <a:xfrm>
            <a:off x="6889123" y="2134790"/>
            <a:ext cx="2535846" cy="106680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24BCEC7-FC67-44D0-B116-ED589996E021}"/>
              </a:ext>
            </a:extLst>
          </p:cNvPr>
          <p:cNvSpPr txBox="1"/>
          <p:nvPr/>
        </p:nvSpPr>
        <p:spPr>
          <a:xfrm>
            <a:off x="8377117" y="3657371"/>
            <a:ext cx="3310785" cy="1384995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Family-font</a:t>
            </a:r>
            <a:r>
              <a:rPr lang="pt-PT" sz="1400" dirty="0">
                <a:solidFill>
                  <a:srgbClr val="FFE8D6"/>
                </a:solidFill>
              </a:rPr>
              <a:t>: Verdana Pro 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>
                <a:solidFill>
                  <a:srgbClr val="FFE8D6"/>
                </a:solidFill>
              </a:rPr>
              <a:t>Color:</a:t>
            </a:r>
            <a:r>
              <a:rPr lang="en-GB" sz="1400" dirty="0">
                <a:solidFill>
                  <a:srgbClr val="FFE8D6"/>
                </a:solidFill>
              </a:rPr>
              <a:t> #865336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Text-align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left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and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right</a:t>
            </a:r>
            <a:endParaRPr lang="pt-PT" sz="1400" dirty="0">
              <a:solidFill>
                <a:srgbClr val="FFE8D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Padding</a:t>
            </a:r>
            <a:r>
              <a:rPr lang="pt-PT" sz="1400" dirty="0">
                <a:solidFill>
                  <a:srgbClr val="FFE8D6"/>
                </a:solidFill>
              </a:rPr>
              <a:t>: 5px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Bckground</a:t>
            </a:r>
            <a:r>
              <a:rPr lang="pt-PT" sz="1400" dirty="0">
                <a:solidFill>
                  <a:srgbClr val="FFE8D6"/>
                </a:solidFill>
              </a:rPr>
              <a:t>-color: </a:t>
            </a:r>
            <a:r>
              <a:rPr lang="en-GB" sz="1400" dirty="0">
                <a:solidFill>
                  <a:srgbClr val="FFE8D6"/>
                </a:solidFill>
              </a:rPr>
              <a:t>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>
                <a:solidFill>
                  <a:srgbClr val="FFE8D6"/>
                </a:solidFill>
              </a:rPr>
              <a:t>Transparency:25%</a:t>
            </a:r>
          </a:p>
        </p:txBody>
      </p:sp>
      <p:cxnSp>
        <p:nvCxnSpPr>
          <p:cNvPr id="13" name="Conexão reta unidirecional 12">
            <a:extLst>
              <a:ext uri="{FF2B5EF4-FFF2-40B4-BE49-F238E27FC236}">
                <a16:creationId xmlns:a16="http://schemas.microsoft.com/office/drawing/2014/main" id="{DA98F33A-9487-4043-B12C-7A405207C7D9}"/>
              </a:ext>
            </a:extLst>
          </p:cNvPr>
          <p:cNvCxnSpPr>
            <a:cxnSpLocks/>
            <a:stCxn id="11" idx="5"/>
          </p:cNvCxnSpPr>
          <p:nvPr/>
        </p:nvCxnSpPr>
        <p:spPr>
          <a:xfrm>
            <a:off x="9053603" y="3045361"/>
            <a:ext cx="547597" cy="61105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D60E54A0-2459-4FA6-ACE3-9E5530C0A652}"/>
              </a:ext>
            </a:extLst>
          </p:cNvPr>
          <p:cNvSpPr/>
          <p:nvPr/>
        </p:nvSpPr>
        <p:spPr>
          <a:xfrm>
            <a:off x="5657849" y="4323547"/>
            <a:ext cx="1318347" cy="106680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0B752EC-5232-4883-827C-C84C6C2962C7}"/>
              </a:ext>
            </a:extLst>
          </p:cNvPr>
          <p:cNvSpPr txBox="1"/>
          <p:nvPr/>
        </p:nvSpPr>
        <p:spPr>
          <a:xfrm>
            <a:off x="7280547" y="5390347"/>
            <a:ext cx="3772794" cy="738664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Family-font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Darker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GrotesqueColor</a:t>
            </a:r>
            <a:r>
              <a:rPr lang="pt-PT" sz="1400" dirty="0">
                <a:solidFill>
                  <a:srgbClr val="FFE8D6"/>
                </a:solidFill>
              </a:rPr>
              <a:t>:</a:t>
            </a:r>
            <a:r>
              <a:rPr lang="en-GB" sz="1400" dirty="0">
                <a:solidFill>
                  <a:srgbClr val="FFE8D6"/>
                </a:solidFill>
              </a:rPr>
              <a:t> #865336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 err="1">
                <a:solidFill>
                  <a:srgbClr val="FFE8D6"/>
                </a:solidFill>
              </a:rPr>
              <a:t>Text-align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leftBckground</a:t>
            </a:r>
            <a:r>
              <a:rPr lang="pt-PT" sz="1400" dirty="0">
                <a:solidFill>
                  <a:srgbClr val="FFE8D6"/>
                </a:solidFill>
              </a:rPr>
              <a:t>-color: </a:t>
            </a:r>
            <a:r>
              <a:rPr lang="en-GB" sz="1400" dirty="0">
                <a:solidFill>
                  <a:srgbClr val="FFE8D6"/>
                </a:solidFill>
              </a:rPr>
              <a:t>#FFE8D6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400" dirty="0">
                <a:solidFill>
                  <a:srgbClr val="FFE8D6"/>
                </a:solidFill>
              </a:rPr>
              <a:t>Transparency:25%</a:t>
            </a:r>
          </a:p>
        </p:txBody>
      </p:sp>
      <p:cxnSp>
        <p:nvCxnSpPr>
          <p:cNvPr id="20" name="Conexão reta unidirecional 19">
            <a:extLst>
              <a:ext uri="{FF2B5EF4-FFF2-40B4-BE49-F238E27FC236}">
                <a16:creationId xmlns:a16="http://schemas.microsoft.com/office/drawing/2014/main" id="{D605A65F-1FA5-44F5-A164-E49D87E33D42}"/>
              </a:ext>
            </a:extLst>
          </p:cNvPr>
          <p:cNvCxnSpPr>
            <a:cxnSpLocks/>
            <a:stCxn id="17" idx="5"/>
          </p:cNvCxnSpPr>
          <p:nvPr/>
        </p:nvCxnSpPr>
        <p:spPr>
          <a:xfrm>
            <a:off x="6783129" y="5234118"/>
            <a:ext cx="369299" cy="61105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25F19305-3818-4A06-B148-DED796B9CE5E}"/>
              </a:ext>
            </a:extLst>
          </p:cNvPr>
          <p:cNvSpPr/>
          <p:nvPr/>
        </p:nvSpPr>
        <p:spPr>
          <a:xfrm>
            <a:off x="4931436" y="3255853"/>
            <a:ext cx="333122" cy="2429157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0CF2F9C8-F76E-49DD-9B2A-89F29859DA64}"/>
              </a:ext>
            </a:extLst>
          </p:cNvPr>
          <p:cNvSpPr txBox="1"/>
          <p:nvPr/>
        </p:nvSpPr>
        <p:spPr>
          <a:xfrm>
            <a:off x="1951630" y="6262480"/>
            <a:ext cx="3772794" cy="523220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sz="1400" dirty="0" err="1">
                <a:solidFill>
                  <a:srgbClr val="FFE8D6"/>
                </a:solidFill>
              </a:rPr>
              <a:t>Unordered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List</a:t>
            </a:r>
            <a:endParaRPr lang="pt-PT" sz="1400" dirty="0">
              <a:solidFill>
                <a:srgbClr val="FFE8D6"/>
              </a:solidFill>
            </a:endParaRPr>
          </a:p>
          <a:p>
            <a:r>
              <a:rPr lang="pt-PT" sz="1400" dirty="0">
                <a:solidFill>
                  <a:srgbClr val="FFE8D6"/>
                </a:solidFill>
              </a:rPr>
              <a:t>    </a:t>
            </a:r>
            <a:r>
              <a:rPr lang="pt-PT" sz="1400" dirty="0" err="1">
                <a:solidFill>
                  <a:srgbClr val="FFE8D6"/>
                </a:solidFill>
              </a:rPr>
              <a:t>icons</a:t>
            </a:r>
            <a:r>
              <a:rPr lang="pt-PT" sz="1400" dirty="0">
                <a:solidFill>
                  <a:srgbClr val="FFE8D6"/>
                </a:solidFill>
              </a:rPr>
              <a:t>: </a:t>
            </a:r>
            <a:r>
              <a:rPr lang="pt-PT" sz="1400" dirty="0" err="1">
                <a:solidFill>
                  <a:srgbClr val="FFE8D6"/>
                </a:solidFill>
              </a:rPr>
              <a:t>graduation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caps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and</a:t>
            </a:r>
            <a:r>
              <a:rPr lang="pt-PT" sz="1400" dirty="0">
                <a:solidFill>
                  <a:srgbClr val="FFE8D6"/>
                </a:solidFill>
              </a:rPr>
              <a:t> </a:t>
            </a:r>
            <a:r>
              <a:rPr lang="pt-PT" sz="1400" dirty="0" err="1">
                <a:solidFill>
                  <a:srgbClr val="FFE8D6"/>
                </a:solidFill>
              </a:rPr>
              <a:t>salt&amp;pepper</a:t>
            </a:r>
            <a:endParaRPr lang="pt-PT" sz="1400" dirty="0">
              <a:solidFill>
                <a:srgbClr val="FFE8D6"/>
              </a:solidFill>
            </a:endParaRPr>
          </a:p>
        </p:txBody>
      </p:sp>
      <p:cxnSp>
        <p:nvCxnSpPr>
          <p:cNvPr id="50" name="Conexão reta unidirecional 49">
            <a:extLst>
              <a:ext uri="{FF2B5EF4-FFF2-40B4-BE49-F238E27FC236}">
                <a16:creationId xmlns:a16="http://schemas.microsoft.com/office/drawing/2014/main" id="{ABB0C6EB-D23D-402B-A730-BB83B5BB60BC}"/>
              </a:ext>
            </a:extLst>
          </p:cNvPr>
          <p:cNvCxnSpPr>
            <a:cxnSpLocks/>
            <a:stCxn id="23" idx="4"/>
          </p:cNvCxnSpPr>
          <p:nvPr/>
        </p:nvCxnSpPr>
        <p:spPr>
          <a:xfrm flipH="1">
            <a:off x="4271649" y="5685010"/>
            <a:ext cx="826348" cy="57747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E8E702A2-019B-4C87-BB17-88CD9F654AC0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Breakfast</a:t>
            </a:r>
          </a:p>
        </p:txBody>
      </p:sp>
    </p:spTree>
    <p:extLst>
      <p:ext uri="{BB962C8B-B14F-4D97-AF65-F5344CB8AC3E}">
        <p14:creationId xmlns:p14="http://schemas.microsoft.com/office/powerpoint/2010/main" val="6959254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pic>
        <p:nvPicPr>
          <p:cNvPr id="40" name="Imagem 39" descr="Uma imagem com prato, alimentação, tigela, mesa&#10;&#10;Descrição gerada automaticamente">
            <a:extLst>
              <a:ext uri="{FF2B5EF4-FFF2-40B4-BE49-F238E27FC236}">
                <a16:creationId xmlns:a16="http://schemas.microsoft.com/office/drawing/2014/main" id="{3974F955-D1EA-41D6-8B32-D64F97707E8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4" b="14230"/>
          <a:stretch/>
        </p:blipFill>
        <p:spPr>
          <a:xfrm>
            <a:off x="8697363" y="2479608"/>
            <a:ext cx="2701355" cy="3381789"/>
          </a:xfrm>
          <a:prstGeom prst="rect">
            <a:avLst/>
          </a:prstGeom>
        </p:spPr>
      </p:pic>
      <p:pic>
        <p:nvPicPr>
          <p:cNvPr id="42" name="Imagem 41" descr="Uma imagem com chávena, alimentação, mesa, batido&#10;&#10;Descrição gerada automaticamente">
            <a:extLst>
              <a:ext uri="{FF2B5EF4-FFF2-40B4-BE49-F238E27FC236}">
                <a16:creationId xmlns:a16="http://schemas.microsoft.com/office/drawing/2014/main" id="{867B725F-6DAA-479D-883A-1F6C0DBF74E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8" t="13612" r="504" b="12871"/>
          <a:stretch/>
        </p:blipFill>
        <p:spPr>
          <a:xfrm>
            <a:off x="4689082" y="2479609"/>
            <a:ext cx="281383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940253" y="5937139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Braised veggies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312C6B2B-A270-492E-AF0F-692B0795BF2A}"/>
              </a:ext>
            </a:extLst>
          </p:cNvPr>
          <p:cNvSpPr txBox="1"/>
          <p:nvPr/>
        </p:nvSpPr>
        <p:spPr>
          <a:xfrm>
            <a:off x="4706327" y="5937139"/>
            <a:ext cx="281383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Mushrooms’ risotto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861BED3A-28C7-45A9-82EF-1F2B926D6A2F}"/>
              </a:ext>
            </a:extLst>
          </p:cNvPr>
          <p:cNvSpPr txBox="1"/>
          <p:nvPr/>
        </p:nvSpPr>
        <p:spPr>
          <a:xfrm>
            <a:off x="8697363" y="5932626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Summer Salad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pic>
        <p:nvPicPr>
          <p:cNvPr id="3" name="Imagem 2" descr="Uma imagem com alimentação, tigela, prato, mesa&#10;&#10;Descrição gerada automaticamente">
            <a:extLst>
              <a:ext uri="{FF2B5EF4-FFF2-40B4-BE49-F238E27FC236}">
                <a16:creationId xmlns:a16="http://schemas.microsoft.com/office/drawing/2014/main" id="{A6BDF531-8DB7-41A8-8F0F-E6D063E11AB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0" b="2396"/>
          <a:stretch/>
        </p:blipFill>
        <p:spPr>
          <a:xfrm>
            <a:off x="940253" y="2479607"/>
            <a:ext cx="2688381" cy="3381789"/>
          </a:xfrm>
          <a:prstGeom prst="rect">
            <a:avLst/>
          </a:prstGeom>
        </p:spPr>
      </p:pic>
      <p:pic>
        <p:nvPicPr>
          <p:cNvPr id="8" name="Imagem 7" descr="Uma imagem com prato, alimentação, interior, mesa&#10;&#10;Descrição gerada automaticamente">
            <a:extLst>
              <a:ext uri="{FF2B5EF4-FFF2-40B4-BE49-F238E27FC236}">
                <a16:creationId xmlns:a16="http://schemas.microsoft.com/office/drawing/2014/main" id="{2ABA1D4E-BCED-4B10-913F-DEED65EE91D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/>
          <a:stretch/>
        </p:blipFill>
        <p:spPr>
          <a:xfrm rot="5400000">
            <a:off x="4398802" y="2757281"/>
            <a:ext cx="3381789" cy="2826440"/>
          </a:xfrm>
          <a:prstGeom prst="rect">
            <a:avLst/>
          </a:prstGeom>
        </p:spPr>
      </p:pic>
      <p:pic>
        <p:nvPicPr>
          <p:cNvPr id="12" name="Imagem 11" descr="Uma imagem com alimentação, prato, mesa, tigela&#10;&#10;Descrição gerada automaticamente">
            <a:extLst>
              <a:ext uri="{FF2B5EF4-FFF2-40B4-BE49-F238E27FC236}">
                <a16:creationId xmlns:a16="http://schemas.microsoft.com/office/drawing/2014/main" id="{03D8E409-8EDF-483D-B6E1-2370B413D0E5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95"/>
          <a:stretch/>
        </p:blipFill>
        <p:spPr>
          <a:xfrm rot="5400000">
            <a:off x="8364798" y="2842636"/>
            <a:ext cx="3381788" cy="2655720"/>
          </a:xfrm>
          <a:prstGeom prst="rect">
            <a:avLst/>
          </a:prstGeom>
        </p:spPr>
      </p:pic>
      <p:pic>
        <p:nvPicPr>
          <p:cNvPr id="16" name="Imagem 15" descr="Uma imagem com alimentação, interior, prato, nata&#10;&#10;Descrição gerada automaticamente">
            <a:extLst>
              <a:ext uri="{FF2B5EF4-FFF2-40B4-BE49-F238E27FC236}">
                <a16:creationId xmlns:a16="http://schemas.microsoft.com/office/drawing/2014/main" id="{CB866064-0300-4E59-9E35-BC094669A082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17" b="65139"/>
          <a:stretch/>
        </p:blipFill>
        <p:spPr>
          <a:xfrm>
            <a:off x="871708" y="1242444"/>
            <a:ext cx="10506742" cy="933278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F0E66D0B-98BF-4A75-9108-07DDE98B210D}"/>
              </a:ext>
            </a:extLst>
          </p:cNvPr>
          <p:cNvSpPr txBox="1"/>
          <p:nvPr/>
        </p:nvSpPr>
        <p:spPr>
          <a:xfrm>
            <a:off x="886874" y="1391794"/>
            <a:ext cx="3389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Lunch and Dinner</a:t>
            </a:r>
          </a:p>
        </p:txBody>
      </p:sp>
    </p:spTree>
    <p:extLst>
      <p:ext uri="{BB962C8B-B14F-4D97-AF65-F5344CB8AC3E}">
        <p14:creationId xmlns:p14="http://schemas.microsoft.com/office/powerpoint/2010/main" val="41503463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6557" y="-2587691"/>
            <a:ext cx="2701355" cy="3381788"/>
          </a:xfrm>
          <a:prstGeom prst="rect">
            <a:avLst/>
          </a:prstGeom>
        </p:spPr>
      </p:pic>
      <p:pic>
        <p:nvPicPr>
          <p:cNvPr id="40" name="Imagem 39" descr="Uma imagem com prato, alimentação, tigela, mesa&#10;&#10;Descrição gerada automaticamente">
            <a:extLst>
              <a:ext uri="{FF2B5EF4-FFF2-40B4-BE49-F238E27FC236}">
                <a16:creationId xmlns:a16="http://schemas.microsoft.com/office/drawing/2014/main" id="{3974F955-D1EA-41D6-8B32-D64F97707E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4" b="14230"/>
          <a:stretch/>
        </p:blipFill>
        <p:spPr>
          <a:xfrm>
            <a:off x="8703667" y="-2587692"/>
            <a:ext cx="2701355" cy="3381789"/>
          </a:xfrm>
          <a:prstGeom prst="rect">
            <a:avLst/>
          </a:prstGeom>
        </p:spPr>
      </p:pic>
      <p:pic>
        <p:nvPicPr>
          <p:cNvPr id="42" name="Imagem 41" descr="Uma imagem com chávena, alimentação, mesa, batido&#10;&#10;Descrição gerada automaticamente">
            <a:extLst>
              <a:ext uri="{FF2B5EF4-FFF2-40B4-BE49-F238E27FC236}">
                <a16:creationId xmlns:a16="http://schemas.microsoft.com/office/drawing/2014/main" id="{867B725F-6DAA-479D-883A-1F6C0DBF74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8" t="13612" r="504" b="12871"/>
          <a:stretch/>
        </p:blipFill>
        <p:spPr>
          <a:xfrm>
            <a:off x="4695386" y="-2587691"/>
            <a:ext cx="2813835" cy="3381788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92F0E14-1223-4F7F-AA52-3048BF696E4A}"/>
              </a:ext>
            </a:extLst>
          </p:cNvPr>
          <p:cNvSpPr txBox="1"/>
          <p:nvPr/>
        </p:nvSpPr>
        <p:spPr>
          <a:xfrm>
            <a:off x="946557" y="5556139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Egg and humus sandwich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312C6B2B-A270-492E-AF0F-692B0795BF2A}"/>
              </a:ext>
            </a:extLst>
          </p:cNvPr>
          <p:cNvSpPr txBox="1"/>
          <p:nvPr/>
        </p:nvSpPr>
        <p:spPr>
          <a:xfrm>
            <a:off x="4712631" y="5556139"/>
            <a:ext cx="281383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Shrimp and spinach pasta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861BED3A-28C7-45A9-82EF-1F2B926D6A2F}"/>
              </a:ext>
            </a:extLst>
          </p:cNvPr>
          <p:cNvSpPr txBox="1"/>
          <p:nvPr/>
        </p:nvSpPr>
        <p:spPr>
          <a:xfrm>
            <a:off x="8703667" y="865326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Summer Salad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pic>
        <p:nvPicPr>
          <p:cNvPr id="3" name="Imagem 2" descr="Uma imagem com alimentação, tigela, prato, mesa&#10;&#10;Descrição gerada automaticamente">
            <a:extLst>
              <a:ext uri="{FF2B5EF4-FFF2-40B4-BE49-F238E27FC236}">
                <a16:creationId xmlns:a16="http://schemas.microsoft.com/office/drawing/2014/main" id="{A6BDF531-8DB7-41A8-8F0F-E6D063E11A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0" b="2396"/>
          <a:stretch/>
        </p:blipFill>
        <p:spPr>
          <a:xfrm>
            <a:off x="953043" y="2098602"/>
            <a:ext cx="2688381" cy="3381789"/>
          </a:xfrm>
          <a:prstGeom prst="rect">
            <a:avLst/>
          </a:prstGeom>
        </p:spPr>
      </p:pic>
      <p:pic>
        <p:nvPicPr>
          <p:cNvPr id="8" name="Imagem 7" descr="Uma imagem com prato, alimentação, interior, mesa&#10;&#10;Descrição gerada automaticamente">
            <a:extLst>
              <a:ext uri="{FF2B5EF4-FFF2-40B4-BE49-F238E27FC236}">
                <a16:creationId xmlns:a16="http://schemas.microsoft.com/office/drawing/2014/main" id="{2ABA1D4E-BCED-4B10-913F-DEED65EE91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/>
          <a:stretch/>
        </p:blipFill>
        <p:spPr>
          <a:xfrm rot="5400000">
            <a:off x="4405106" y="-2310019"/>
            <a:ext cx="3381789" cy="2826440"/>
          </a:xfrm>
          <a:prstGeom prst="rect">
            <a:avLst/>
          </a:prstGeom>
        </p:spPr>
      </p:pic>
      <p:pic>
        <p:nvPicPr>
          <p:cNvPr id="12" name="Imagem 11" descr="Uma imagem com alimentação, prato, mesa, tigela&#10;&#10;Descrição gerada automaticamente">
            <a:extLst>
              <a:ext uri="{FF2B5EF4-FFF2-40B4-BE49-F238E27FC236}">
                <a16:creationId xmlns:a16="http://schemas.microsoft.com/office/drawing/2014/main" id="{03D8E409-8EDF-483D-B6E1-2370B413D0E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95"/>
          <a:stretch/>
        </p:blipFill>
        <p:spPr>
          <a:xfrm rot="5400000">
            <a:off x="8371102" y="-2224664"/>
            <a:ext cx="3381788" cy="2655720"/>
          </a:xfrm>
          <a:prstGeom prst="rect">
            <a:avLst/>
          </a:prstGeom>
        </p:spPr>
      </p:pic>
      <p:sp>
        <p:nvSpPr>
          <p:cNvPr id="41" name="CaixaDeTexto 40">
            <a:extLst>
              <a:ext uri="{FF2B5EF4-FFF2-40B4-BE49-F238E27FC236}">
                <a16:creationId xmlns:a16="http://schemas.microsoft.com/office/drawing/2014/main" id="{C523BBEC-4956-42E1-B3D6-AD6AE725FDD6}"/>
              </a:ext>
            </a:extLst>
          </p:cNvPr>
          <p:cNvSpPr txBox="1"/>
          <p:nvPr/>
        </p:nvSpPr>
        <p:spPr>
          <a:xfrm>
            <a:off x="8703667" y="5556139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“Bolognese” beef and mushrooms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pic>
        <p:nvPicPr>
          <p:cNvPr id="43" name="Imagem 42" descr="Uma imagem com prato, alimentação, interior, mesa&#10;&#10;Descrição gerada automaticamente">
            <a:extLst>
              <a:ext uri="{FF2B5EF4-FFF2-40B4-BE49-F238E27FC236}">
                <a16:creationId xmlns:a16="http://schemas.microsoft.com/office/drawing/2014/main" id="{0CDD625C-7992-40B0-8837-4D67592DE2C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/>
          <a:stretch/>
        </p:blipFill>
        <p:spPr>
          <a:xfrm rot="5400000">
            <a:off x="4405107" y="2376281"/>
            <a:ext cx="3381789" cy="2826440"/>
          </a:xfrm>
          <a:prstGeom prst="rect">
            <a:avLst/>
          </a:prstGeom>
        </p:spPr>
      </p:pic>
      <p:pic>
        <p:nvPicPr>
          <p:cNvPr id="45" name="Imagem 44" descr="Uma imagem com prato, alimentação, mesa, tigela&#10;&#10;Descrição gerada automaticamente">
            <a:extLst>
              <a:ext uri="{FF2B5EF4-FFF2-40B4-BE49-F238E27FC236}">
                <a16:creationId xmlns:a16="http://schemas.microsoft.com/office/drawing/2014/main" id="{FB052ABC-FFDA-488B-94B0-F0ECAC594E9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3" b="4962"/>
          <a:stretch/>
        </p:blipFill>
        <p:spPr>
          <a:xfrm>
            <a:off x="8723617" y="2098602"/>
            <a:ext cx="2734747" cy="3381788"/>
          </a:xfrm>
          <a:prstGeom prst="rect">
            <a:avLst/>
          </a:prstGeom>
        </p:spPr>
      </p:pic>
      <p:pic>
        <p:nvPicPr>
          <p:cNvPr id="46" name="Imagem 45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D05F11D0-38D0-44A3-94C1-BF476B3AE2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6558" y="-2587691"/>
            <a:ext cx="2701355" cy="3381788"/>
          </a:xfrm>
          <a:prstGeom prst="rect">
            <a:avLst/>
          </a:prstGeom>
        </p:spPr>
      </p:pic>
      <p:pic>
        <p:nvPicPr>
          <p:cNvPr id="48" name="Imagem 47" descr="Uma imagem com prato, alimentação, interior, mesa&#10;&#10;Descrição gerada automaticamente">
            <a:extLst>
              <a:ext uri="{FF2B5EF4-FFF2-40B4-BE49-F238E27FC236}">
                <a16:creationId xmlns:a16="http://schemas.microsoft.com/office/drawing/2014/main" id="{7276ACD9-4A04-48C0-BB16-E29A591FE6C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/>
          <a:stretch/>
        </p:blipFill>
        <p:spPr>
          <a:xfrm rot="5400000">
            <a:off x="4405107" y="-2310019"/>
            <a:ext cx="3381789" cy="2826440"/>
          </a:xfrm>
          <a:prstGeom prst="rect">
            <a:avLst/>
          </a:prstGeom>
        </p:spPr>
      </p:pic>
      <p:sp>
        <p:nvSpPr>
          <p:cNvPr id="50" name="CaixaDeTexto 49">
            <a:extLst>
              <a:ext uri="{FF2B5EF4-FFF2-40B4-BE49-F238E27FC236}">
                <a16:creationId xmlns:a16="http://schemas.microsoft.com/office/drawing/2014/main" id="{AC0D9875-67E9-47A4-9887-DE1C3AA3250B}"/>
              </a:ext>
            </a:extLst>
          </p:cNvPr>
          <p:cNvSpPr txBox="1"/>
          <p:nvPr/>
        </p:nvSpPr>
        <p:spPr>
          <a:xfrm>
            <a:off x="8703668" y="865326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Summer Salad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pic>
        <p:nvPicPr>
          <p:cNvPr id="52" name="Imagem 51" descr="Uma imagem com prato, alimentação, interior, mesa&#10;&#10;Descrição gerada automaticamente">
            <a:extLst>
              <a:ext uri="{FF2B5EF4-FFF2-40B4-BE49-F238E27FC236}">
                <a16:creationId xmlns:a16="http://schemas.microsoft.com/office/drawing/2014/main" id="{3F4B132C-100A-4B2C-BC8C-37358B5CDDA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/>
          <a:stretch/>
        </p:blipFill>
        <p:spPr>
          <a:xfrm rot="5400000">
            <a:off x="4405108" y="-2310019"/>
            <a:ext cx="3381789" cy="2826440"/>
          </a:xfrm>
          <a:prstGeom prst="rect">
            <a:avLst/>
          </a:prstGeom>
        </p:spPr>
      </p:pic>
      <p:pic>
        <p:nvPicPr>
          <p:cNvPr id="9" name="Imagem 8" descr="Uma imagem com alimentação, tigela, prato, mesa&#10;&#10;Descrição gerada automaticamente">
            <a:extLst>
              <a:ext uri="{FF2B5EF4-FFF2-40B4-BE49-F238E27FC236}">
                <a16:creationId xmlns:a16="http://schemas.microsoft.com/office/drawing/2014/main" id="{6C4A9F5A-120C-40A4-8899-356884ADFF4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0" b="2396"/>
          <a:stretch/>
        </p:blipFill>
        <p:spPr>
          <a:xfrm>
            <a:off x="953042" y="-2587699"/>
            <a:ext cx="2688381" cy="3381789"/>
          </a:xfrm>
          <a:prstGeom prst="rect">
            <a:avLst/>
          </a:prstGeom>
        </p:spPr>
      </p:pic>
      <p:pic>
        <p:nvPicPr>
          <p:cNvPr id="11" name="Imagem 10" descr="Uma imagem com alimentação, bolo, pedaço, fatia&#10;&#10;Descrição gerada automaticamente">
            <a:extLst>
              <a:ext uri="{FF2B5EF4-FFF2-40B4-BE49-F238E27FC236}">
                <a16:creationId xmlns:a16="http://schemas.microsoft.com/office/drawing/2014/main" id="{64B37C39-3492-496F-B8D3-054854CDE05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5" t="5819" r="15508" b="15324"/>
          <a:stretch/>
        </p:blipFill>
        <p:spPr>
          <a:xfrm rot="5400000">
            <a:off x="612826" y="2445307"/>
            <a:ext cx="3381790" cy="2688382"/>
          </a:xfrm>
          <a:prstGeom prst="rect">
            <a:avLst/>
          </a:prstGeom>
        </p:spPr>
      </p:pic>
      <p:pic>
        <p:nvPicPr>
          <p:cNvPr id="15" name="Imagem 14" descr="Uma imagem com alimentação, mesa, tigela, prato&#10;&#10;Descrição gerada automaticamente">
            <a:extLst>
              <a:ext uri="{FF2B5EF4-FFF2-40B4-BE49-F238E27FC236}">
                <a16:creationId xmlns:a16="http://schemas.microsoft.com/office/drawing/2014/main" id="{AACED91B-49DC-47BB-9DA8-5EEF2D52D675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88" r="15605" b="4458"/>
          <a:stretch/>
        </p:blipFill>
        <p:spPr>
          <a:xfrm rot="5400000">
            <a:off x="4410168" y="2371215"/>
            <a:ext cx="3371663" cy="2826441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98D7FABD-C0A6-4264-ADBD-95674ADB3197}"/>
              </a:ext>
            </a:extLst>
          </p:cNvPr>
          <p:cNvSpPr txBox="1"/>
          <p:nvPr/>
        </p:nvSpPr>
        <p:spPr>
          <a:xfrm>
            <a:off x="929311" y="879962"/>
            <a:ext cx="270135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Braised veggies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C70D9FD2-0076-408B-BC23-9058B17D479A}"/>
              </a:ext>
            </a:extLst>
          </p:cNvPr>
          <p:cNvSpPr txBox="1"/>
          <p:nvPr/>
        </p:nvSpPr>
        <p:spPr>
          <a:xfrm>
            <a:off x="4695385" y="879962"/>
            <a:ext cx="2813835" cy="830997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  <a:p>
            <a:pPr algn="ctr"/>
            <a:r>
              <a:rPr lang="en-GB" sz="1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Mushrooms’ risotto</a:t>
            </a:r>
          </a:p>
          <a:p>
            <a:pPr algn="ctr"/>
            <a:endParaRPr lang="en-GB" sz="1600" b="1" dirty="0">
              <a:solidFill>
                <a:srgbClr val="865336"/>
              </a:solidFill>
              <a:latin typeface="Verdana Pro Light" panose="020B0604020202020204" pitchFamily="34" charset="0"/>
              <a:cs typeface="Cavolini" panose="020B0502040204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264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Tips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Page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163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u="none" dirty="0" err="1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none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none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1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2477789" y="2509250"/>
            <a:ext cx="69011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Planning and organization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Create a meal plan for the week (example)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Buy groceries needed in advance</a:t>
            </a: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Sustainability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Try to buy local food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not so fresh groceries to the soup, you’ve forgotten in the fridge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Avoid plastic, you have more control on the aliments and help environment</a:t>
            </a: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Cooking tips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Use lemon slices when grilling fish: it’s tastier and saves time when cleaning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Always have soup at the refrigerator: it’s always a ready-to-eat meal</a:t>
            </a:r>
          </a:p>
        </p:txBody>
      </p:sp>
      <p:pic>
        <p:nvPicPr>
          <p:cNvPr id="12" name="Imagem 11" descr="Uma imagem com interior, sentado, pequeno, alimentação&#10;&#10;Descrição gerada automaticamente">
            <a:extLst>
              <a:ext uri="{FF2B5EF4-FFF2-40B4-BE49-F238E27FC236}">
                <a16:creationId xmlns:a16="http://schemas.microsoft.com/office/drawing/2014/main" id="{4C592C9A-E4EA-4768-AC71-348E8E8F3A9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36" r="11606" b="45389"/>
          <a:stretch/>
        </p:blipFill>
        <p:spPr>
          <a:xfrm>
            <a:off x="871708" y="1235505"/>
            <a:ext cx="10511844" cy="933277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317CABE3-B12D-40AE-9CFF-056728F70401}"/>
              </a:ext>
            </a:extLst>
          </p:cNvPr>
          <p:cNvSpPr txBox="1"/>
          <p:nvPr/>
        </p:nvSpPr>
        <p:spPr>
          <a:xfrm>
            <a:off x="940253" y="1407532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Tips</a:t>
            </a:r>
          </a:p>
        </p:txBody>
      </p:sp>
    </p:spTree>
    <p:extLst>
      <p:ext uri="{BB962C8B-B14F-4D97-AF65-F5344CB8AC3E}">
        <p14:creationId xmlns:p14="http://schemas.microsoft.com/office/powerpoint/2010/main" val="40649884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4482105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u="none" dirty="0" err="1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none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none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1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pic>
        <p:nvPicPr>
          <p:cNvPr id="35" name="Gráfico 34" descr="Sinal de Inserção para Baixo">
            <a:extLst>
              <a:ext uri="{FF2B5EF4-FFF2-40B4-BE49-F238E27FC236}">
                <a16:creationId xmlns:a16="http://schemas.microsoft.com/office/drawing/2014/main" id="{1BD8F89F-AD60-4926-BCE8-112DE0668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6782" y="455889"/>
            <a:ext cx="369733" cy="369733"/>
          </a:xfrm>
          <a:prstGeom prst="rect">
            <a:avLst/>
          </a:prstGeom>
        </p:spPr>
      </p:pic>
      <p:pic>
        <p:nvPicPr>
          <p:cNvPr id="37" name="Gráfico 36" descr="Sinal de Inserção para Baixo">
            <a:extLst>
              <a:ext uri="{FF2B5EF4-FFF2-40B4-BE49-F238E27FC236}">
                <a16:creationId xmlns:a16="http://schemas.microsoft.com/office/drawing/2014/main" id="{7415958E-3562-4C5E-BB0E-2E6AE295C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58612" y="455888"/>
            <a:ext cx="369733" cy="369733"/>
          </a:xfrm>
          <a:prstGeom prst="rect">
            <a:avLst/>
          </a:prstGeom>
        </p:spPr>
      </p:pic>
      <p:pic>
        <p:nvPicPr>
          <p:cNvPr id="39" name="Gráfico 38" descr="Sinal de Inserção para Baixo">
            <a:extLst>
              <a:ext uri="{FF2B5EF4-FFF2-40B4-BE49-F238E27FC236}">
                <a16:creationId xmlns:a16="http://schemas.microsoft.com/office/drawing/2014/main" id="{799F687C-E353-42A1-8771-3C6FF562E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83795" y="455888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2477789" y="2509250"/>
            <a:ext cx="69011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Planning and organization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Create a meal plan for the week (example)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Buy groceries needed in advance</a:t>
            </a: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Sustainability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Try to buy local food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Add not so fresh groceries to the soup, you’ve forgotten in the fridge</a:t>
            </a:r>
          </a:p>
          <a:p>
            <a:pPr marL="742950" lvl="1" indent="-285750">
              <a:buBlip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Avoid plastic, you have more control on the aliments and help environment</a:t>
            </a: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Cooking tips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Use lemon slices when grilling fish: it’s tastier and saves time when cleaning</a:t>
            </a:r>
          </a:p>
          <a:p>
            <a:pPr marL="742950" lvl="1" indent="-285750">
              <a:buBlip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Always have soup at the refrigerator: it’s always a ready-to-eat meal</a:t>
            </a:r>
          </a:p>
        </p:txBody>
      </p:sp>
      <p:pic>
        <p:nvPicPr>
          <p:cNvPr id="12" name="Imagem 11" descr="Uma imagem com interior, sentado, pequeno, alimentação&#10;&#10;Descrição gerada automaticamente">
            <a:extLst>
              <a:ext uri="{FF2B5EF4-FFF2-40B4-BE49-F238E27FC236}">
                <a16:creationId xmlns:a16="http://schemas.microsoft.com/office/drawing/2014/main" id="{4C592C9A-E4EA-4768-AC71-348E8E8F3A9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36" r="11606" b="45389"/>
          <a:stretch/>
        </p:blipFill>
        <p:spPr>
          <a:xfrm>
            <a:off x="871708" y="1235505"/>
            <a:ext cx="10511844" cy="933277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317CABE3-B12D-40AE-9CFF-056728F70401}"/>
              </a:ext>
            </a:extLst>
          </p:cNvPr>
          <p:cNvSpPr txBox="1"/>
          <p:nvPr/>
        </p:nvSpPr>
        <p:spPr>
          <a:xfrm>
            <a:off x="940253" y="1407532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Tips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A640EF4-8C65-49EC-9276-014357F31739}"/>
              </a:ext>
            </a:extLst>
          </p:cNvPr>
          <p:cNvSpPr/>
          <p:nvPr/>
        </p:nvSpPr>
        <p:spPr>
          <a:xfrm>
            <a:off x="2860425" y="2815376"/>
            <a:ext cx="2922300" cy="2901259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FE9CCA4-D14C-41D2-A2F8-3675314A75D0}"/>
              </a:ext>
            </a:extLst>
          </p:cNvPr>
          <p:cNvSpPr txBox="1"/>
          <p:nvPr/>
        </p:nvSpPr>
        <p:spPr>
          <a:xfrm>
            <a:off x="6096000" y="4512836"/>
            <a:ext cx="2761045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Text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align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left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>
                <a:solidFill>
                  <a:srgbClr val="FFE8D6"/>
                </a:solidFill>
              </a:rPr>
              <a:t>2/4 </a:t>
            </a:r>
            <a:r>
              <a:rPr lang="pt-PT" dirty="0" err="1">
                <a:solidFill>
                  <a:srgbClr val="FFE8D6"/>
                </a:solidFill>
              </a:rPr>
              <a:t>width</a:t>
            </a:r>
            <a:endParaRPr lang="pt-PT" dirty="0">
              <a:solidFill>
                <a:srgbClr val="FFE8D6"/>
              </a:solidFill>
            </a:endParaRPr>
          </a:p>
        </p:txBody>
      </p:sp>
      <p:cxnSp>
        <p:nvCxnSpPr>
          <p:cNvPr id="16" name="Conexão reta unidirecional 15">
            <a:extLst>
              <a:ext uri="{FF2B5EF4-FFF2-40B4-BE49-F238E27FC236}">
                <a16:creationId xmlns:a16="http://schemas.microsoft.com/office/drawing/2014/main" id="{EE4D87BE-F19F-4DD3-A44C-34CF310406ED}"/>
              </a:ext>
            </a:extLst>
          </p:cNvPr>
          <p:cNvCxnSpPr>
            <a:cxnSpLocks/>
            <a:stCxn id="14" idx="7"/>
            <a:endCxn id="15" idx="2"/>
          </p:cNvCxnSpPr>
          <p:nvPr/>
        </p:nvCxnSpPr>
        <p:spPr>
          <a:xfrm>
            <a:off x="5354764" y="3240256"/>
            <a:ext cx="2121759" cy="1918911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2707EC72-6F1D-48EA-8D6D-3055FD608EDE}"/>
              </a:ext>
            </a:extLst>
          </p:cNvPr>
          <p:cNvSpPr/>
          <p:nvPr/>
        </p:nvSpPr>
        <p:spPr>
          <a:xfrm>
            <a:off x="6127630" y="2712356"/>
            <a:ext cx="1368979" cy="427724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E30D72D8-F77C-4CD8-BA8E-D803A9227D95}"/>
              </a:ext>
            </a:extLst>
          </p:cNvPr>
          <p:cNvSpPr txBox="1"/>
          <p:nvPr/>
        </p:nvSpPr>
        <p:spPr>
          <a:xfrm>
            <a:off x="8311654" y="3396293"/>
            <a:ext cx="2761045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External</a:t>
            </a:r>
            <a:r>
              <a:rPr lang="pt-PT" dirty="0">
                <a:solidFill>
                  <a:srgbClr val="FFE8D6"/>
                </a:solidFill>
              </a:rPr>
              <a:t> link</a:t>
            </a:r>
          </a:p>
        </p:txBody>
      </p:sp>
      <p:cxnSp>
        <p:nvCxnSpPr>
          <p:cNvPr id="23" name="Conexão reta unidirecional 22">
            <a:extLst>
              <a:ext uri="{FF2B5EF4-FFF2-40B4-BE49-F238E27FC236}">
                <a16:creationId xmlns:a16="http://schemas.microsoft.com/office/drawing/2014/main" id="{CB18F137-5FAE-414C-97D6-79485C2F944C}"/>
              </a:ext>
            </a:extLst>
          </p:cNvPr>
          <p:cNvCxnSpPr>
            <a:cxnSpLocks/>
            <a:stCxn id="20" idx="7"/>
            <a:endCxn id="21" idx="2"/>
          </p:cNvCxnSpPr>
          <p:nvPr/>
        </p:nvCxnSpPr>
        <p:spPr>
          <a:xfrm>
            <a:off x="7296127" y="2774995"/>
            <a:ext cx="2396050" cy="990630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6A7801B3-FE44-4F81-AB28-D7651DA53B82}"/>
              </a:ext>
            </a:extLst>
          </p:cNvPr>
          <p:cNvSpPr/>
          <p:nvPr/>
        </p:nvSpPr>
        <p:spPr>
          <a:xfrm>
            <a:off x="3328990" y="370408"/>
            <a:ext cx="1205193" cy="57850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65DFAB4F-9E11-4330-BE0B-760321C1E005}"/>
              </a:ext>
            </a:extLst>
          </p:cNvPr>
          <p:cNvSpPr txBox="1"/>
          <p:nvPr/>
        </p:nvSpPr>
        <p:spPr>
          <a:xfrm>
            <a:off x="4243161" y="1232218"/>
            <a:ext cx="1498373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Active: </a:t>
            </a:r>
            <a:r>
              <a:rPr lang="en-US" dirty="0">
                <a:solidFill>
                  <a:srgbClr val="FFE8D6"/>
                </a:solidFill>
              </a:rPr>
              <a:t>emphasized</a:t>
            </a:r>
            <a:r>
              <a:rPr lang="pt-PT" dirty="0">
                <a:solidFill>
                  <a:srgbClr val="FFE8D6"/>
                </a:solidFill>
              </a:rPr>
              <a:t> </a:t>
            </a:r>
          </a:p>
        </p:txBody>
      </p:sp>
      <p:cxnSp>
        <p:nvCxnSpPr>
          <p:cNvPr id="57" name="Conexão reta unidirecional 56">
            <a:extLst>
              <a:ext uri="{FF2B5EF4-FFF2-40B4-BE49-F238E27FC236}">
                <a16:creationId xmlns:a16="http://schemas.microsoft.com/office/drawing/2014/main" id="{28DF1437-A5BA-4C5B-950A-D4419F875ECB}"/>
              </a:ext>
            </a:extLst>
          </p:cNvPr>
          <p:cNvCxnSpPr>
            <a:cxnSpLocks/>
            <a:stCxn id="50" idx="7"/>
            <a:endCxn id="51" idx="0"/>
          </p:cNvCxnSpPr>
          <p:nvPr/>
        </p:nvCxnSpPr>
        <p:spPr>
          <a:xfrm>
            <a:off x="4357687" y="455127"/>
            <a:ext cx="634661" cy="777091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E31752F7-D8CD-4FAF-B913-140BB63141B4}"/>
              </a:ext>
            </a:extLst>
          </p:cNvPr>
          <p:cNvSpPr txBox="1"/>
          <p:nvPr/>
        </p:nvSpPr>
        <p:spPr>
          <a:xfrm>
            <a:off x="924511" y="2602984"/>
            <a:ext cx="1235954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Margin</a:t>
            </a:r>
            <a:r>
              <a:rPr lang="pt-PT" dirty="0">
                <a:solidFill>
                  <a:srgbClr val="FFE8D6"/>
                </a:solidFill>
              </a:rPr>
              <a:t> 1/8</a:t>
            </a:r>
          </a:p>
        </p:txBody>
      </p:sp>
      <p:cxnSp>
        <p:nvCxnSpPr>
          <p:cNvPr id="65" name="Conexão reta unidirecional 64">
            <a:extLst>
              <a:ext uri="{FF2B5EF4-FFF2-40B4-BE49-F238E27FC236}">
                <a16:creationId xmlns:a16="http://schemas.microsoft.com/office/drawing/2014/main" id="{20CBE216-16D2-47FE-B36F-DFE37DB63B99}"/>
              </a:ext>
            </a:extLst>
          </p:cNvPr>
          <p:cNvCxnSpPr/>
          <p:nvPr/>
        </p:nvCxnSpPr>
        <p:spPr>
          <a:xfrm>
            <a:off x="902617" y="3140080"/>
            <a:ext cx="1350677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xão reta unidirecional 66">
            <a:extLst>
              <a:ext uri="{FF2B5EF4-FFF2-40B4-BE49-F238E27FC236}">
                <a16:creationId xmlns:a16="http://schemas.microsoft.com/office/drawing/2014/main" id="{BBC615C1-08DA-4C8C-B46A-C0DC9073DA10}"/>
              </a:ext>
            </a:extLst>
          </p:cNvPr>
          <p:cNvCxnSpPr>
            <a:cxnSpLocks/>
          </p:cNvCxnSpPr>
          <p:nvPr/>
        </p:nvCxnSpPr>
        <p:spPr>
          <a:xfrm>
            <a:off x="4086782" y="2179007"/>
            <a:ext cx="0" cy="399659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18FD8518-B25B-452D-A9E3-16BEAF90EC64}"/>
              </a:ext>
            </a:extLst>
          </p:cNvPr>
          <p:cNvSpPr txBox="1"/>
          <p:nvPr/>
        </p:nvSpPr>
        <p:spPr>
          <a:xfrm>
            <a:off x="924510" y="2602984"/>
            <a:ext cx="1235954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Margin</a:t>
            </a:r>
            <a:r>
              <a:rPr lang="pt-PT" dirty="0">
                <a:solidFill>
                  <a:srgbClr val="FFE8D6"/>
                </a:solidFill>
              </a:rPr>
              <a:t> 1/8</a:t>
            </a:r>
          </a:p>
        </p:txBody>
      </p: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1E13CA7E-C272-4A3E-A9F5-1DEBCCA011DC}"/>
              </a:ext>
            </a:extLst>
          </p:cNvPr>
          <p:cNvSpPr txBox="1"/>
          <p:nvPr/>
        </p:nvSpPr>
        <p:spPr>
          <a:xfrm>
            <a:off x="2515520" y="2212554"/>
            <a:ext cx="1431447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1,5px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endParaRPr lang="pt-PT" dirty="0">
              <a:solidFill>
                <a:srgbClr val="FFE8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616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34F1B4-31E7-4F67-965D-8DB5718BC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 Student @ the kitchen</a:t>
            </a:r>
            <a:endParaRPr lang="en-US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C828913-6801-4148-9C4B-6C7DA89E1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6B705C"/>
                </a:solidFill>
              </a:rPr>
              <a:t>As the main theme of this static web page, it was chosen: “</a:t>
            </a:r>
            <a:r>
              <a:rPr lang="en-GB" dirty="0">
                <a:solidFill>
                  <a:srgbClr val="6B705C"/>
                </a:solidFill>
              </a:rPr>
              <a:t>University Student @ the kitchen: 101”.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6B705C"/>
                </a:solidFill>
              </a:rPr>
              <a:t>While studying at FEUP, I found myself concerned to maintain balanced and nourishing eating habits, which I must promptly conciliate with my academic and personal life.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6B705C"/>
                </a:solidFill>
              </a:rPr>
              <a:t>This subject provides content to build the HTML and CSS code which altogether will result in a web site and its static pages.</a:t>
            </a:r>
          </a:p>
        </p:txBody>
      </p:sp>
    </p:spTree>
    <p:extLst>
      <p:ext uri="{BB962C8B-B14F-4D97-AF65-F5344CB8AC3E}">
        <p14:creationId xmlns:p14="http://schemas.microsoft.com/office/powerpoint/2010/main" val="35114452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About Me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Page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2692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4887442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u="none" dirty="0" err="1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none" dirty="0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none" dirty="0">
                        <a:solidFill>
                          <a:srgbClr val="965C3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1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1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4482440" y="3105032"/>
            <a:ext cx="69011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Education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Interests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EADA879-CAEB-4CCE-8BED-819E9D4AD43A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About Me</a:t>
            </a:r>
          </a:p>
        </p:txBody>
      </p:sp>
      <p:pic>
        <p:nvPicPr>
          <p:cNvPr id="8" name="Imagem 7" descr="Uma imagem com pessoa, interior, vestuário, mulher&#10;&#10;Descrição gerada automaticamente">
            <a:extLst>
              <a:ext uri="{FF2B5EF4-FFF2-40B4-BE49-F238E27FC236}">
                <a16:creationId xmlns:a16="http://schemas.microsoft.com/office/drawing/2014/main" id="{CC5E4B94-73F9-4361-AB38-B03969F660D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52" y="2458292"/>
            <a:ext cx="2701354" cy="360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2111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u="none" dirty="0" err="1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u="none" dirty="0">
                          <a:solidFill>
                            <a:srgbClr val="965C3C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u="none" dirty="0">
                        <a:solidFill>
                          <a:srgbClr val="965C3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1" u="sng" dirty="0" err="1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1" u="sng" dirty="0">
                          <a:solidFill>
                            <a:srgbClr val="6B705C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1" u="sng" dirty="0">
                        <a:solidFill>
                          <a:srgbClr val="6B705C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9D393A9-A492-4DE6-B57C-FC62BB8CE6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" t="35135" r="-144" b="53024"/>
          <a:stretch/>
        </p:blipFill>
        <p:spPr>
          <a:xfrm>
            <a:off x="871708" y="1245730"/>
            <a:ext cx="10511844" cy="933277"/>
          </a:xfrm>
          <a:prstGeom prst="rect">
            <a:avLst/>
          </a:prstGeom>
        </p:spPr>
      </p:pic>
      <p:pic>
        <p:nvPicPr>
          <p:cNvPr id="22" name="Imagem 21" descr="Uma imagem com prato, bolo, alimentação, mesa&#10;&#10;Descrição gerada automaticamente">
            <a:extLst>
              <a:ext uri="{FF2B5EF4-FFF2-40B4-BE49-F238E27FC236}">
                <a16:creationId xmlns:a16="http://schemas.microsoft.com/office/drawing/2014/main" id="{E164F87E-7D7E-429C-8DA1-AD09B4777F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4" b="12071"/>
          <a:stretch/>
        </p:blipFill>
        <p:spPr>
          <a:xfrm>
            <a:off x="940253" y="2479609"/>
            <a:ext cx="2701355" cy="338178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88147A84-6107-449B-B846-9DBA3A47CFB0}"/>
              </a:ext>
            </a:extLst>
          </p:cNvPr>
          <p:cNvSpPr txBox="1"/>
          <p:nvPr/>
        </p:nvSpPr>
        <p:spPr>
          <a:xfrm>
            <a:off x="4482440" y="3105032"/>
            <a:ext cx="69011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Education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Info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6B705C"/>
              </a:solidFill>
              <a:latin typeface="Grotesque Light" panose="020B0304020202020204" pitchFamily="34" charset="0"/>
              <a:cs typeface="Cavolini" panose="020B0502040204020203" pitchFamily="66" charset="0"/>
            </a:endParaRPr>
          </a:p>
          <a:p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Interests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  <a:p>
            <a:pPr marL="742950" lvl="1" indent="-285750">
              <a:buBlip>
                <a:blip r:embed="rId10">
                  <a:extLs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</a:buBlip>
            </a:pPr>
            <a:r>
              <a:rPr lang="en-GB" sz="1600" dirty="0">
                <a:solidFill>
                  <a:srgbClr val="6B705C"/>
                </a:solidFill>
                <a:latin typeface="Grotesque Light" panose="020B0304020202020204" pitchFamily="34" charset="0"/>
                <a:cs typeface="Cavolini" panose="020B0502040204020203" pitchFamily="66" charset="0"/>
              </a:rPr>
              <a:t>Some interest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EADA879-CAEB-4CCE-8BED-819E9D4AD43A}"/>
              </a:ext>
            </a:extLst>
          </p:cNvPr>
          <p:cNvSpPr txBox="1"/>
          <p:nvPr/>
        </p:nvSpPr>
        <p:spPr>
          <a:xfrm>
            <a:off x="886874" y="1391794"/>
            <a:ext cx="270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6B705C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About Me</a:t>
            </a:r>
          </a:p>
        </p:txBody>
      </p:sp>
      <p:pic>
        <p:nvPicPr>
          <p:cNvPr id="8" name="Imagem 7" descr="Uma imagem com pessoa, interior, vestuário, mulher&#10;&#10;Descrição gerada automaticamente">
            <a:extLst>
              <a:ext uri="{FF2B5EF4-FFF2-40B4-BE49-F238E27FC236}">
                <a16:creationId xmlns:a16="http://schemas.microsoft.com/office/drawing/2014/main" id="{CC5E4B94-73F9-4361-AB38-B03969F660D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52" y="2458292"/>
            <a:ext cx="2701354" cy="360180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D3ABC1C-AE8F-404D-B963-CD015AFE7E30}"/>
              </a:ext>
            </a:extLst>
          </p:cNvPr>
          <p:cNvSpPr/>
          <p:nvPr/>
        </p:nvSpPr>
        <p:spPr>
          <a:xfrm>
            <a:off x="4128145" y="2808564"/>
            <a:ext cx="2922300" cy="2901259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exão reta unidirecional 6">
            <a:extLst>
              <a:ext uri="{FF2B5EF4-FFF2-40B4-BE49-F238E27FC236}">
                <a16:creationId xmlns:a16="http://schemas.microsoft.com/office/drawing/2014/main" id="{0145F151-B9C7-4FF2-8B68-7E927074EE2C}"/>
              </a:ext>
            </a:extLst>
          </p:cNvPr>
          <p:cNvCxnSpPr>
            <a:cxnSpLocks/>
          </p:cNvCxnSpPr>
          <p:nvPr/>
        </p:nvCxnSpPr>
        <p:spPr>
          <a:xfrm flipH="1" flipV="1">
            <a:off x="7087320" y="4361891"/>
            <a:ext cx="1165336" cy="705409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757B4E7D-F398-49D1-8DC2-B9ED78AA5329}"/>
              </a:ext>
            </a:extLst>
          </p:cNvPr>
          <p:cNvSpPr/>
          <p:nvPr/>
        </p:nvSpPr>
        <p:spPr>
          <a:xfrm>
            <a:off x="4459244" y="319705"/>
            <a:ext cx="1205193" cy="578500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D9EEFEC-7BAB-40F1-9D46-AFBA172E3CF2}"/>
              </a:ext>
            </a:extLst>
          </p:cNvPr>
          <p:cNvSpPr txBox="1"/>
          <p:nvPr/>
        </p:nvSpPr>
        <p:spPr>
          <a:xfrm>
            <a:off x="4243161" y="1232218"/>
            <a:ext cx="1498373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Active: </a:t>
            </a:r>
            <a:r>
              <a:rPr lang="en-US" dirty="0">
                <a:solidFill>
                  <a:srgbClr val="FFE8D6"/>
                </a:solidFill>
              </a:rPr>
              <a:t>emphasized</a:t>
            </a:r>
            <a:r>
              <a:rPr lang="pt-PT" dirty="0">
                <a:solidFill>
                  <a:srgbClr val="FFE8D6"/>
                </a:solidFill>
              </a:rPr>
              <a:t> </a:t>
            </a:r>
          </a:p>
        </p:txBody>
      </p:sp>
      <p:cxnSp>
        <p:nvCxnSpPr>
          <p:cNvPr id="11" name="Conexão reta unidirecional 10">
            <a:extLst>
              <a:ext uri="{FF2B5EF4-FFF2-40B4-BE49-F238E27FC236}">
                <a16:creationId xmlns:a16="http://schemas.microsoft.com/office/drawing/2014/main" id="{4EAA9655-8F0F-4676-BD53-0192F78D2A7F}"/>
              </a:ext>
            </a:extLst>
          </p:cNvPr>
          <p:cNvCxnSpPr>
            <a:cxnSpLocks/>
            <a:stCxn id="9" idx="4"/>
            <a:endCxn id="10" idx="0"/>
          </p:cNvCxnSpPr>
          <p:nvPr/>
        </p:nvCxnSpPr>
        <p:spPr>
          <a:xfrm flipH="1">
            <a:off x="4992348" y="898205"/>
            <a:ext cx="69493" cy="334013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xão reta unidirecional 11">
            <a:extLst>
              <a:ext uri="{FF2B5EF4-FFF2-40B4-BE49-F238E27FC236}">
                <a16:creationId xmlns:a16="http://schemas.microsoft.com/office/drawing/2014/main" id="{2F8DEBA8-0AF5-429F-9E21-1342B237B53C}"/>
              </a:ext>
            </a:extLst>
          </p:cNvPr>
          <p:cNvCxnSpPr>
            <a:cxnSpLocks/>
          </p:cNvCxnSpPr>
          <p:nvPr/>
        </p:nvCxnSpPr>
        <p:spPr>
          <a:xfrm>
            <a:off x="4086782" y="2179007"/>
            <a:ext cx="0" cy="399659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BE6820D-7307-4A3F-B5E2-AA1A6AFEF36B}"/>
              </a:ext>
            </a:extLst>
          </p:cNvPr>
          <p:cNvSpPr txBox="1"/>
          <p:nvPr/>
        </p:nvSpPr>
        <p:spPr>
          <a:xfrm>
            <a:off x="2515520" y="2212554"/>
            <a:ext cx="1431447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1,5px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endParaRPr lang="pt-PT" dirty="0">
              <a:solidFill>
                <a:srgbClr val="FFE8D6"/>
              </a:solidFill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0EFD1E4C-C448-4755-91EC-4730D373126B}"/>
              </a:ext>
            </a:extLst>
          </p:cNvPr>
          <p:cNvSpPr txBox="1"/>
          <p:nvPr/>
        </p:nvSpPr>
        <p:spPr>
          <a:xfrm>
            <a:off x="7863336" y="4986707"/>
            <a:ext cx="3068518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Text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align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left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>
                <a:solidFill>
                  <a:srgbClr val="FFE8D6"/>
                </a:solidFill>
              </a:rPr>
              <a:t>3/4 </a:t>
            </a:r>
            <a:r>
              <a:rPr lang="pt-PT" dirty="0" err="1">
                <a:solidFill>
                  <a:srgbClr val="FFE8D6"/>
                </a:solidFill>
              </a:rPr>
              <a:t>width</a:t>
            </a:r>
            <a:r>
              <a:rPr lang="pt-PT" dirty="0">
                <a:solidFill>
                  <a:srgbClr val="FFE8D6"/>
                </a:solidFill>
              </a:rPr>
              <a:t> (</a:t>
            </a:r>
            <a:r>
              <a:rPr lang="pt-PT" dirty="0" err="1">
                <a:solidFill>
                  <a:srgbClr val="FFE8D6"/>
                </a:solidFill>
              </a:rPr>
              <a:t>including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r>
              <a:rPr lang="pt-PT" dirty="0">
                <a:solidFill>
                  <a:srgbClr val="FFE8D6"/>
                </a:solidFill>
              </a:rPr>
              <a:t>)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C43EDDCB-6A88-4D2C-B345-525434D15401}"/>
              </a:ext>
            </a:extLst>
          </p:cNvPr>
          <p:cNvSpPr txBox="1"/>
          <p:nvPr/>
        </p:nvSpPr>
        <p:spPr>
          <a:xfrm>
            <a:off x="1260146" y="5499082"/>
            <a:ext cx="2761045" cy="923330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rgbClr val="FFE8D6"/>
                </a:solidFill>
              </a:rPr>
              <a:t>Align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left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>
                <a:solidFill>
                  <a:srgbClr val="FFE8D6"/>
                </a:solidFill>
              </a:rPr>
              <a:t>¼ </a:t>
            </a:r>
            <a:r>
              <a:rPr lang="pt-PT" dirty="0" err="1">
                <a:solidFill>
                  <a:srgbClr val="FFE8D6"/>
                </a:solidFill>
              </a:rPr>
              <a:t>width</a:t>
            </a:r>
            <a:endParaRPr lang="pt-PT" dirty="0">
              <a:solidFill>
                <a:srgbClr val="FFE8D6"/>
              </a:solidFill>
            </a:endParaRPr>
          </a:p>
          <a:p>
            <a:r>
              <a:rPr lang="pt-PT" dirty="0" err="1">
                <a:solidFill>
                  <a:srgbClr val="FFE8D6"/>
                </a:solidFill>
              </a:rPr>
              <a:t>Proportional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height</a:t>
            </a:r>
            <a:endParaRPr lang="pt-PT" dirty="0">
              <a:solidFill>
                <a:srgbClr val="FFE8D6"/>
              </a:solidFill>
            </a:endParaRPr>
          </a:p>
        </p:txBody>
      </p:sp>
      <p:cxnSp>
        <p:nvCxnSpPr>
          <p:cNvPr id="23" name="Conexão reta unidirecional 22">
            <a:extLst>
              <a:ext uri="{FF2B5EF4-FFF2-40B4-BE49-F238E27FC236}">
                <a16:creationId xmlns:a16="http://schemas.microsoft.com/office/drawing/2014/main" id="{97CEB6D1-1275-4799-A0A4-7258E3E65701}"/>
              </a:ext>
            </a:extLst>
          </p:cNvPr>
          <p:cNvCxnSpPr>
            <a:cxnSpLocks/>
          </p:cNvCxnSpPr>
          <p:nvPr/>
        </p:nvCxnSpPr>
        <p:spPr>
          <a:xfrm flipH="1">
            <a:off x="3641606" y="4095750"/>
            <a:ext cx="911344" cy="0"/>
          </a:xfrm>
          <a:prstGeom prst="straightConnector1">
            <a:avLst/>
          </a:prstGeom>
          <a:ln>
            <a:solidFill>
              <a:srgbClr val="6B705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7349B866-B09C-40C4-8DD1-A95C460BC297}"/>
              </a:ext>
            </a:extLst>
          </p:cNvPr>
          <p:cNvSpPr txBox="1"/>
          <p:nvPr/>
        </p:nvSpPr>
        <p:spPr>
          <a:xfrm>
            <a:off x="2515521" y="2212555"/>
            <a:ext cx="1431447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1,5px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endParaRPr lang="pt-PT" dirty="0">
              <a:solidFill>
                <a:srgbClr val="FFE8D6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F39A34A8-EEAB-448E-92AC-A11BCC9CA18E}"/>
              </a:ext>
            </a:extLst>
          </p:cNvPr>
          <p:cNvSpPr txBox="1"/>
          <p:nvPr/>
        </p:nvSpPr>
        <p:spPr>
          <a:xfrm>
            <a:off x="3412419" y="3630734"/>
            <a:ext cx="1431447" cy="369332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3px </a:t>
            </a:r>
            <a:r>
              <a:rPr lang="pt-PT" dirty="0" err="1">
                <a:solidFill>
                  <a:srgbClr val="FFE8D6"/>
                </a:solidFill>
              </a:rPr>
              <a:t>margin</a:t>
            </a:r>
            <a:endParaRPr lang="pt-PT" dirty="0">
              <a:solidFill>
                <a:srgbClr val="FFE8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832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Color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Choice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176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708333-C71E-4C9B-B5F2-EFAAEC616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B997E"/>
                </a:solidFill>
              </a:rPr>
              <a:t>Color palette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CF46F2BC-FD24-400D-9DFA-27F18AC8E2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4356"/>
              </p:ext>
            </p:extLst>
          </p:nvPr>
        </p:nvGraphicFramePr>
        <p:xfrm>
          <a:off x="2039256" y="2813528"/>
          <a:ext cx="8113490" cy="188345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59070">
                  <a:extLst>
                    <a:ext uri="{9D8B030D-6E8A-4147-A177-3AD203B41FA5}">
                      <a16:colId xmlns:a16="http://schemas.microsoft.com/office/drawing/2014/main" val="2067752230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3013919244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3559361919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4139727642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4062311299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1273851834"/>
                    </a:ext>
                  </a:extLst>
                </a:gridCol>
                <a:gridCol w="1159070">
                  <a:extLst>
                    <a:ext uri="{9D8B030D-6E8A-4147-A177-3AD203B41FA5}">
                      <a16:colId xmlns:a16="http://schemas.microsoft.com/office/drawing/2014/main" val="1305378660"/>
                    </a:ext>
                  </a:extLst>
                </a:gridCol>
              </a:tblGrid>
              <a:tr h="1178891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86533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CB99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DDBEA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FFE8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B7B7A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A5A58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rgbClr val="6B70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1163427"/>
                  </a:ext>
                </a:extLst>
              </a:tr>
              <a:tr h="7045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rgbClr val="865336"/>
                          </a:solidFill>
                        </a:rPr>
                        <a:t>#865336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rgbClr val="CB997E"/>
                          </a:solidFill>
                        </a:rPr>
                        <a:t>#CB997E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trike="sngStrike" dirty="0">
                          <a:solidFill>
                            <a:srgbClr val="DDBEA9"/>
                          </a:solidFill>
                        </a:rPr>
                        <a:t>#DDBEA9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rgbClr val="FFE8D6"/>
                          </a:solidFill>
                        </a:rPr>
                        <a:t>#FFE8D6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trike="sngStrike" dirty="0">
                          <a:solidFill>
                            <a:srgbClr val="B7B7A4"/>
                          </a:solidFill>
                        </a:rPr>
                        <a:t>#B7B7A4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trike="sngStrike" dirty="0">
                          <a:solidFill>
                            <a:srgbClr val="A5A58D"/>
                          </a:solidFill>
                        </a:rPr>
                        <a:t>#A5A58D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trike="noStrike" dirty="0">
                          <a:solidFill>
                            <a:srgbClr val="6B705C"/>
                          </a:solidFill>
                        </a:rPr>
                        <a:t>#6B705C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11346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4687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Page info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942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15D9C5-791E-4D17-94F6-9A0B1D91A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>
                <a:solidFill>
                  <a:srgbClr val="6B705C"/>
                </a:solidFill>
              </a:rPr>
              <a:t>Web </a:t>
            </a:r>
            <a:r>
              <a:rPr lang="pt-PT" dirty="0" err="1">
                <a:solidFill>
                  <a:srgbClr val="6B705C"/>
                </a:solidFill>
              </a:rPr>
              <a:t>Page</a:t>
            </a:r>
            <a:r>
              <a:rPr lang="pt-PT" dirty="0">
                <a:solidFill>
                  <a:srgbClr val="6B705C"/>
                </a:solidFill>
              </a:rPr>
              <a:t> </a:t>
            </a:r>
            <a:r>
              <a:rPr lang="pt-PT" dirty="0" err="1">
                <a:solidFill>
                  <a:srgbClr val="6B705C"/>
                </a:solidFill>
              </a:rPr>
              <a:t>Info</a:t>
            </a:r>
            <a:endParaRPr lang="en-GB" dirty="0">
              <a:solidFill>
                <a:srgbClr val="6B705C"/>
              </a:solidFill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2C59E71-1C7F-4C22-AE25-A0CF36109E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5893" b="79765"/>
          <a:stretch/>
        </p:blipFill>
        <p:spPr>
          <a:xfrm>
            <a:off x="2536580" y="2554673"/>
            <a:ext cx="7324111" cy="3330078"/>
          </a:xfrm>
          <a:prstGeom prst="rect">
            <a:avLst/>
          </a:prstGeom>
        </p:spPr>
      </p:pic>
      <p:sp>
        <p:nvSpPr>
          <p:cNvPr id="20" name="Retângulo 19">
            <a:extLst>
              <a:ext uri="{FF2B5EF4-FFF2-40B4-BE49-F238E27FC236}">
                <a16:creationId xmlns:a16="http://schemas.microsoft.com/office/drawing/2014/main" id="{4B89BBA5-0BCC-4455-B9E1-C4D66BA84FF9}"/>
              </a:ext>
            </a:extLst>
          </p:cNvPr>
          <p:cNvSpPr/>
          <p:nvPr/>
        </p:nvSpPr>
        <p:spPr>
          <a:xfrm>
            <a:off x="2786743" y="2656114"/>
            <a:ext cx="3309257" cy="3918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FDC97D77-20D4-4E46-9993-1DD66EE03E7B}"/>
              </a:ext>
            </a:extLst>
          </p:cNvPr>
          <p:cNvGrpSpPr/>
          <p:nvPr/>
        </p:nvGrpSpPr>
        <p:grpSpPr>
          <a:xfrm>
            <a:off x="2786743" y="2656114"/>
            <a:ext cx="472940" cy="269966"/>
            <a:chOff x="868221" y="286859"/>
            <a:chExt cx="1201929" cy="686091"/>
          </a:xfrm>
        </p:grpSpPr>
        <p:grpSp>
          <p:nvGrpSpPr>
            <p:cNvPr id="7" name="Gráfico 22" descr="Sal e pimenta">
              <a:extLst>
                <a:ext uri="{FF2B5EF4-FFF2-40B4-BE49-F238E27FC236}">
                  <a16:creationId xmlns:a16="http://schemas.microsoft.com/office/drawing/2014/main" id="{B0579EBF-16EC-4E08-A674-1C8F31EC7A87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10" name="Forma livre: Forma 9">
                <a:extLst>
                  <a:ext uri="{FF2B5EF4-FFF2-40B4-BE49-F238E27FC236}">
                    <a16:creationId xmlns:a16="http://schemas.microsoft.com/office/drawing/2014/main" id="{621E7041-A82C-4E71-B314-7044F3C470B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1" name="Forma livre: Forma 10">
                <a:extLst>
                  <a:ext uri="{FF2B5EF4-FFF2-40B4-BE49-F238E27FC236}">
                    <a16:creationId xmlns:a16="http://schemas.microsoft.com/office/drawing/2014/main" id="{7DB2B901-AD1B-421F-B5B2-CEA24F8F9B90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2" name="Forma livre: Forma 11">
                <a:extLst>
                  <a:ext uri="{FF2B5EF4-FFF2-40B4-BE49-F238E27FC236}">
                    <a16:creationId xmlns:a16="http://schemas.microsoft.com/office/drawing/2014/main" id="{5AD18073-EC58-447D-9A61-B7CBDD1613A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3" name="Forma livre: Forma 12">
                <a:extLst>
                  <a:ext uri="{FF2B5EF4-FFF2-40B4-BE49-F238E27FC236}">
                    <a16:creationId xmlns:a16="http://schemas.microsoft.com/office/drawing/2014/main" id="{6FDA116E-99E2-4344-94B7-F7D91768408D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4" name="Forma livre: Forma 13">
                <a:extLst>
                  <a:ext uri="{FF2B5EF4-FFF2-40B4-BE49-F238E27FC236}">
                    <a16:creationId xmlns:a16="http://schemas.microsoft.com/office/drawing/2014/main" id="{67D414C9-F08C-4DA6-B97D-7CBD257FC973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5" name="Forma livre: Forma 14">
                <a:extLst>
                  <a:ext uri="{FF2B5EF4-FFF2-40B4-BE49-F238E27FC236}">
                    <a16:creationId xmlns:a16="http://schemas.microsoft.com/office/drawing/2014/main" id="{D2BA6FD6-CCE7-4A08-BCD6-7BECF2E14E0C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6" name="Forma livre: Forma 15">
                <a:extLst>
                  <a:ext uri="{FF2B5EF4-FFF2-40B4-BE49-F238E27FC236}">
                    <a16:creationId xmlns:a16="http://schemas.microsoft.com/office/drawing/2014/main" id="{33E67C6D-B35C-45EB-B65C-B7D279CF7ADB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7" name="Forma livre: Forma 16">
                <a:extLst>
                  <a:ext uri="{FF2B5EF4-FFF2-40B4-BE49-F238E27FC236}">
                    <a16:creationId xmlns:a16="http://schemas.microsoft.com/office/drawing/2014/main" id="{4D3E9F98-2A30-4C47-9057-CA32EE96E61E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8" name="Forma livre: Forma 17">
                <a:extLst>
                  <a:ext uri="{FF2B5EF4-FFF2-40B4-BE49-F238E27FC236}">
                    <a16:creationId xmlns:a16="http://schemas.microsoft.com/office/drawing/2014/main" id="{B3519D74-EB99-4972-B15A-234CE3893F53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  <p:sp>
            <p:nvSpPr>
              <p:cNvPr id="19" name="Forma livre: Forma 18">
                <a:extLst>
                  <a:ext uri="{FF2B5EF4-FFF2-40B4-BE49-F238E27FC236}">
                    <a16:creationId xmlns:a16="http://schemas.microsoft.com/office/drawing/2014/main" id="{991E5083-D650-47B8-AB18-F16D83AE0EB4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/>
              </a:p>
            </p:txBody>
          </p:sp>
        </p:grpSp>
        <p:sp>
          <p:nvSpPr>
            <p:cNvPr id="8" name="Gráfico 26" descr="@">
              <a:extLst>
                <a:ext uri="{FF2B5EF4-FFF2-40B4-BE49-F238E27FC236}">
                  <a16:creationId xmlns:a16="http://schemas.microsoft.com/office/drawing/2014/main" id="{B20F5BF5-FA8A-4FFD-BCF7-4DB6EA2B8836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" name="Gráfico 18" descr="Capelo">
              <a:extLst>
                <a:ext uri="{FF2B5EF4-FFF2-40B4-BE49-F238E27FC236}">
                  <a16:creationId xmlns:a16="http://schemas.microsoft.com/office/drawing/2014/main" id="{515A974C-F796-47E6-A389-9169FEB3DCDB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44223E78-30F6-4AE6-B675-9FB52E541D3C}"/>
              </a:ext>
            </a:extLst>
          </p:cNvPr>
          <p:cNvSpPr txBox="1"/>
          <p:nvPr/>
        </p:nvSpPr>
        <p:spPr>
          <a:xfrm>
            <a:off x="3431177" y="2656114"/>
            <a:ext cx="2569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>
                <a:solidFill>
                  <a:schemeClr val="bg2">
                    <a:lumMod val="25000"/>
                  </a:schemeClr>
                </a:solidFill>
              </a:rPr>
              <a:t>Uni </a:t>
            </a:r>
            <a:r>
              <a:rPr lang="pt-PT" sz="1600" dirty="0" err="1">
                <a:solidFill>
                  <a:schemeClr val="bg2">
                    <a:lumMod val="25000"/>
                  </a:schemeClr>
                </a:solidFill>
              </a:rPr>
              <a:t>Student</a:t>
            </a:r>
            <a:r>
              <a:rPr lang="pt-PT" sz="1600" dirty="0">
                <a:solidFill>
                  <a:schemeClr val="bg2">
                    <a:lumMod val="25000"/>
                  </a:schemeClr>
                </a:solidFill>
              </a:rPr>
              <a:t> @ </a:t>
            </a:r>
            <a:r>
              <a:rPr lang="pt-PT" sz="1600" dirty="0" err="1">
                <a:solidFill>
                  <a:schemeClr val="bg2">
                    <a:lumMod val="25000"/>
                  </a:schemeClr>
                </a:solidFill>
              </a:rPr>
              <a:t>Kitchen</a:t>
            </a:r>
            <a:endParaRPr lang="en-GB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FB27A71-1BE5-4C5A-A45B-0DD4187958DD}"/>
              </a:ext>
            </a:extLst>
          </p:cNvPr>
          <p:cNvSpPr/>
          <p:nvPr/>
        </p:nvSpPr>
        <p:spPr>
          <a:xfrm>
            <a:off x="4715691" y="3248297"/>
            <a:ext cx="1789612" cy="2525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PT" dirty="0">
                <a:solidFill>
                  <a:schemeClr val="bg2">
                    <a:lumMod val="25000"/>
                  </a:schemeClr>
                </a:solidFill>
              </a:rPr>
              <a:t>URL</a:t>
            </a:r>
            <a:endParaRPr lang="en-GB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EDD9A59-2689-40F1-A8A9-56E67A690646}"/>
              </a:ext>
            </a:extLst>
          </p:cNvPr>
          <p:cNvSpPr/>
          <p:nvPr/>
        </p:nvSpPr>
        <p:spPr>
          <a:xfrm>
            <a:off x="2673531" y="2429691"/>
            <a:ext cx="757646" cy="687978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D7AC40C8-ECFE-45A5-B0A0-BCDF1E9BA255}"/>
              </a:ext>
            </a:extLst>
          </p:cNvPr>
          <p:cNvSpPr txBox="1"/>
          <p:nvPr/>
        </p:nvSpPr>
        <p:spPr>
          <a:xfrm>
            <a:off x="418012" y="3896546"/>
            <a:ext cx="1306285" cy="646331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FFE8D6"/>
                </a:solidFill>
              </a:rPr>
              <a:t>Site logo as </a:t>
            </a:r>
            <a:r>
              <a:rPr lang="pt-PT" dirty="0" err="1">
                <a:solidFill>
                  <a:srgbClr val="FFE8D6"/>
                </a:solidFill>
              </a:rPr>
              <a:t>tab</a:t>
            </a:r>
            <a:r>
              <a:rPr lang="pt-PT" dirty="0">
                <a:solidFill>
                  <a:srgbClr val="FFE8D6"/>
                </a:solidFill>
              </a:rPr>
              <a:t> </a:t>
            </a:r>
            <a:r>
              <a:rPr lang="pt-PT" dirty="0" err="1">
                <a:solidFill>
                  <a:srgbClr val="FFE8D6"/>
                </a:solidFill>
              </a:rPr>
              <a:t>icon</a:t>
            </a:r>
            <a:endParaRPr lang="en-GB" dirty="0">
              <a:solidFill>
                <a:srgbClr val="FFE8D6"/>
              </a:solidFill>
            </a:endParaRPr>
          </a:p>
        </p:txBody>
      </p:sp>
      <p:cxnSp>
        <p:nvCxnSpPr>
          <p:cNvPr id="27" name="Conexão reta unidirecional 26">
            <a:extLst>
              <a:ext uri="{FF2B5EF4-FFF2-40B4-BE49-F238E27FC236}">
                <a16:creationId xmlns:a16="http://schemas.microsoft.com/office/drawing/2014/main" id="{27C509AE-BF82-4F44-93C3-C3FA6436515D}"/>
              </a:ext>
            </a:extLst>
          </p:cNvPr>
          <p:cNvCxnSpPr>
            <a:stCxn id="25" idx="0"/>
            <a:endCxn id="24" idx="2"/>
          </p:cNvCxnSpPr>
          <p:nvPr/>
        </p:nvCxnSpPr>
        <p:spPr>
          <a:xfrm flipV="1">
            <a:off x="1071155" y="2773680"/>
            <a:ext cx="1602376" cy="1122866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D90E8096-69D1-478C-9B8A-4291626E1C4D}"/>
              </a:ext>
            </a:extLst>
          </p:cNvPr>
          <p:cNvSpPr/>
          <p:nvPr/>
        </p:nvSpPr>
        <p:spPr>
          <a:xfrm>
            <a:off x="3478140" y="2481402"/>
            <a:ext cx="2445457" cy="687978"/>
          </a:xfrm>
          <a:prstGeom prst="ellipse">
            <a:avLst/>
          </a:prstGeom>
          <a:noFill/>
          <a:ln w="38100">
            <a:solidFill>
              <a:srgbClr val="6B70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78D69BF5-8BD7-4D6D-B036-3AFD74FC72A9}"/>
              </a:ext>
            </a:extLst>
          </p:cNvPr>
          <p:cNvSpPr txBox="1"/>
          <p:nvPr/>
        </p:nvSpPr>
        <p:spPr>
          <a:xfrm>
            <a:off x="5442857" y="4763049"/>
            <a:ext cx="1306285" cy="923330"/>
          </a:xfrm>
          <a:prstGeom prst="rect">
            <a:avLst/>
          </a:prstGeom>
          <a:solidFill>
            <a:srgbClr val="6B705C"/>
          </a:solidFill>
          <a:ln>
            <a:solidFill>
              <a:srgbClr val="6B705C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E8D6"/>
                </a:solidFill>
              </a:rPr>
              <a:t>Shortened title to fit space</a:t>
            </a:r>
          </a:p>
        </p:txBody>
      </p:sp>
      <p:cxnSp>
        <p:nvCxnSpPr>
          <p:cNvPr id="36" name="Conexão reta unidirecional 35">
            <a:extLst>
              <a:ext uri="{FF2B5EF4-FFF2-40B4-BE49-F238E27FC236}">
                <a16:creationId xmlns:a16="http://schemas.microsoft.com/office/drawing/2014/main" id="{EFD3F185-A46E-4E49-96B6-7446B816E268}"/>
              </a:ext>
            </a:extLst>
          </p:cNvPr>
          <p:cNvCxnSpPr>
            <a:cxnSpLocks/>
            <a:stCxn id="34" idx="0"/>
          </p:cNvCxnSpPr>
          <p:nvPr/>
        </p:nvCxnSpPr>
        <p:spPr>
          <a:xfrm flipH="1" flipV="1">
            <a:off x="5579808" y="3034084"/>
            <a:ext cx="516192" cy="1728965"/>
          </a:xfrm>
          <a:prstGeom prst="straightConnector1">
            <a:avLst/>
          </a:prstGeom>
          <a:ln>
            <a:solidFill>
              <a:srgbClr val="6B70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0760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DDF4F260-788A-476B-8053-0B9C9FC0F8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5" b="215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C60E0ED-C95A-498E-B535-E379CF09A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E8D6"/>
                </a:solidFill>
              </a:rPr>
              <a:t>Cover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Page-</a:t>
            </a:r>
            <a:br>
              <a:rPr lang="en-US" sz="8000" dirty="0">
                <a:solidFill>
                  <a:srgbClr val="FFE8D6"/>
                </a:solidFill>
              </a:rPr>
            </a:br>
            <a:r>
              <a:rPr lang="en-US" sz="8000" dirty="0">
                <a:solidFill>
                  <a:srgbClr val="FFE8D6"/>
                </a:solidFill>
              </a:rPr>
              <a:t>Light Mode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8348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m alimentação, pedaço, bolo, sushi&#10;&#10;Descrição gerada automaticamente">
            <a:extLst>
              <a:ext uri="{FF2B5EF4-FFF2-40B4-BE49-F238E27FC236}">
                <a16:creationId xmlns:a16="http://schemas.microsoft.com/office/drawing/2014/main" id="{C4C2C98A-171E-44D3-82FE-0A4BFE7449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25" r="297" b="27970"/>
          <a:stretch/>
        </p:blipFill>
        <p:spPr>
          <a:xfrm>
            <a:off x="871708" y="1257695"/>
            <a:ext cx="10484270" cy="5609013"/>
          </a:xfrm>
          <a:prstGeom prst="rect">
            <a:avLst/>
          </a:prstGeom>
        </p:spPr>
      </p:pic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0FF47A19-3629-4008-8EFC-E26CEA774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1707188"/>
              </p:ext>
            </p:extLst>
          </p:nvPr>
        </p:nvGraphicFramePr>
        <p:xfrm>
          <a:off x="2290931" y="370408"/>
          <a:ext cx="5256398" cy="5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581">
                  <a:extLst>
                    <a:ext uri="{9D8B030D-6E8A-4147-A177-3AD203B41FA5}">
                      <a16:colId xmlns:a16="http://schemas.microsoft.com/office/drawing/2014/main" val="379810746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57207337"/>
                    </a:ext>
                  </a:extLst>
                </a:gridCol>
                <a:gridCol w="1506583">
                  <a:extLst>
                    <a:ext uri="{9D8B030D-6E8A-4147-A177-3AD203B41FA5}">
                      <a16:colId xmlns:a16="http://schemas.microsoft.com/office/drawing/2014/main" val="2320791057"/>
                    </a:ext>
                  </a:extLst>
                </a:gridCol>
                <a:gridCol w="1558834">
                  <a:extLst>
                    <a:ext uri="{9D8B030D-6E8A-4147-A177-3AD203B41FA5}">
                      <a16:colId xmlns:a16="http://schemas.microsoft.com/office/drawing/2014/main" val="768460168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Recipes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Tips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 err="1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About</a:t>
                      </a:r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 Me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PT" b="0" dirty="0">
                          <a:solidFill>
                            <a:srgbClr val="865336"/>
                          </a:solidFill>
                          <a:latin typeface="Grotesque Light" panose="020B0304020202020204" pitchFamily="34" charset="0"/>
                        </a:rPr>
                        <a:t>Downloads</a:t>
                      </a:r>
                      <a:endParaRPr lang="en-GB" b="0" dirty="0">
                        <a:solidFill>
                          <a:srgbClr val="865336"/>
                        </a:solidFill>
                        <a:latin typeface="Grotesque Light" panose="020B03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5123660"/>
                  </a:ext>
                </a:extLst>
              </a:tr>
            </a:tbl>
          </a:graphicData>
        </a:graphic>
      </p:graphicFrame>
      <p:pic>
        <p:nvPicPr>
          <p:cNvPr id="33" name="Gráfico 32" descr="Sinal de Inserção para Baixo">
            <a:extLst>
              <a:ext uri="{FF2B5EF4-FFF2-40B4-BE49-F238E27FC236}">
                <a16:creationId xmlns:a16="http://schemas.microsoft.com/office/drawing/2014/main" id="{E5A4FEF9-5E20-468F-8F84-5B71CC729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90221" y="458050"/>
            <a:ext cx="369733" cy="369733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3FECE05B-16F6-4578-972B-BCC0679AC36F}"/>
              </a:ext>
            </a:extLst>
          </p:cNvPr>
          <p:cNvSpPr txBox="1"/>
          <p:nvPr/>
        </p:nvSpPr>
        <p:spPr>
          <a:xfrm>
            <a:off x="1434391" y="2290352"/>
            <a:ext cx="2667346" cy="2308324"/>
          </a:xfrm>
          <a:prstGeom prst="rect">
            <a:avLst/>
          </a:prstGeom>
          <a:solidFill>
            <a:srgbClr val="FFE8D6">
              <a:alpha val="7607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University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Student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@ the</a:t>
            </a:r>
          </a:p>
          <a:p>
            <a:r>
              <a:rPr lang="en-US" sz="3600" b="1" dirty="0">
                <a:solidFill>
                  <a:srgbClr val="865336"/>
                </a:solidFill>
                <a:latin typeface="Verdana Pro Light" panose="020B0604020202020204" pitchFamily="34" charset="0"/>
                <a:cs typeface="Cavolini" panose="020B0502040204020203" pitchFamily="66" charset="0"/>
              </a:rPr>
              <a:t>Kitchen</a:t>
            </a: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7E70907B-E369-44AB-BC5E-5AF84B4A1666}"/>
              </a:ext>
            </a:extLst>
          </p:cNvPr>
          <p:cNvGrpSpPr/>
          <p:nvPr/>
        </p:nvGrpSpPr>
        <p:grpSpPr>
          <a:xfrm>
            <a:off x="886874" y="406780"/>
            <a:ext cx="1201929" cy="686091"/>
            <a:chOff x="868221" y="286859"/>
            <a:chExt cx="1201929" cy="686091"/>
          </a:xfrm>
        </p:grpSpPr>
        <p:grpSp>
          <p:nvGrpSpPr>
            <p:cNvPr id="25" name="Gráfico 22" descr="Sal e pimenta">
              <a:extLst>
                <a:ext uri="{FF2B5EF4-FFF2-40B4-BE49-F238E27FC236}">
                  <a16:creationId xmlns:a16="http://schemas.microsoft.com/office/drawing/2014/main" id="{D0CF08D2-11DB-4321-AB56-7AA1B8C275DA}"/>
                </a:ext>
              </a:extLst>
            </p:cNvPr>
            <p:cNvGrpSpPr/>
            <p:nvPr/>
          </p:nvGrpSpPr>
          <p:grpSpPr>
            <a:xfrm>
              <a:off x="1643753" y="581917"/>
              <a:ext cx="426397" cy="391033"/>
              <a:chOff x="1643753" y="581917"/>
              <a:chExt cx="426397" cy="391033"/>
            </a:xfrm>
            <a:solidFill>
              <a:srgbClr val="865336"/>
            </a:solidFill>
          </p:grpSpPr>
          <p:sp>
            <p:nvSpPr>
              <p:cNvPr id="28" name="Forma livre: Forma 27">
                <a:extLst>
                  <a:ext uri="{FF2B5EF4-FFF2-40B4-BE49-F238E27FC236}">
                    <a16:creationId xmlns:a16="http://schemas.microsoft.com/office/drawing/2014/main" id="{5A430AC2-C23C-4240-BAA4-AF75558AA69B}"/>
                  </a:ext>
                </a:extLst>
              </p:cNvPr>
              <p:cNvSpPr/>
              <p:nvPr/>
            </p:nvSpPr>
            <p:spPr>
              <a:xfrm rot="-5208540">
                <a:off x="1612403" y="826313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29" name="Forma livre: Forma 28">
                <a:extLst>
                  <a:ext uri="{FF2B5EF4-FFF2-40B4-BE49-F238E27FC236}">
                    <a16:creationId xmlns:a16="http://schemas.microsoft.com/office/drawing/2014/main" id="{B641E98C-F8A9-4E24-99F3-7F6A3ABF09CB}"/>
                  </a:ext>
                </a:extLst>
              </p:cNvPr>
              <p:cNvSpPr/>
              <p:nvPr/>
            </p:nvSpPr>
            <p:spPr>
              <a:xfrm>
                <a:off x="1643753" y="581917"/>
                <a:ext cx="192863" cy="391033"/>
              </a:xfrm>
              <a:custGeom>
                <a:avLst/>
                <a:gdLst>
                  <a:gd name="connsiteX0" fmla="*/ 178923 w 192863"/>
                  <a:gd name="connsiteY0" fmla="*/ 142553 h 391033"/>
                  <a:gd name="connsiteX1" fmla="*/ 154381 w 192863"/>
                  <a:gd name="connsiteY1" fmla="*/ 118011 h 391033"/>
                  <a:gd name="connsiteX2" fmla="*/ 154381 w 192863"/>
                  <a:gd name="connsiteY2" fmla="*/ 103005 h 391033"/>
                  <a:gd name="connsiteX3" fmla="*/ 158833 w 192863"/>
                  <a:gd name="connsiteY3" fmla="*/ 96964 h 391033"/>
                  <a:gd name="connsiteX4" fmla="*/ 154381 w 192863"/>
                  <a:gd name="connsiteY4" fmla="*/ 92512 h 391033"/>
                  <a:gd name="connsiteX5" fmla="*/ 154381 w 192863"/>
                  <a:gd name="connsiteY5" fmla="*/ 76034 h 391033"/>
                  <a:gd name="connsiteX6" fmla="*/ 154017 w 192863"/>
                  <a:gd name="connsiteY6" fmla="*/ 74242 h 391033"/>
                  <a:gd name="connsiteX7" fmla="*/ 166628 w 192863"/>
                  <a:gd name="connsiteY7" fmla="*/ 63700 h 391033"/>
                  <a:gd name="connsiteX8" fmla="*/ 173949 w 192863"/>
                  <a:gd name="connsiteY8" fmla="*/ 40488 h 391033"/>
                  <a:gd name="connsiteX9" fmla="*/ 96432 w 192863"/>
                  <a:gd name="connsiteY9" fmla="*/ 0 h 391033"/>
                  <a:gd name="connsiteX10" fmla="*/ 18915 w 192863"/>
                  <a:gd name="connsiteY10" fmla="*/ 40488 h 391033"/>
                  <a:gd name="connsiteX11" fmla="*/ 26241 w 192863"/>
                  <a:gd name="connsiteY11" fmla="*/ 63700 h 391033"/>
                  <a:gd name="connsiteX12" fmla="*/ 38847 w 192863"/>
                  <a:gd name="connsiteY12" fmla="*/ 74242 h 391033"/>
                  <a:gd name="connsiteX13" fmla="*/ 38483 w 192863"/>
                  <a:gd name="connsiteY13" fmla="*/ 76034 h 391033"/>
                  <a:gd name="connsiteX14" fmla="*/ 38483 w 192863"/>
                  <a:gd name="connsiteY14" fmla="*/ 92512 h 391033"/>
                  <a:gd name="connsiteX15" fmla="*/ 34030 w 192863"/>
                  <a:gd name="connsiteY15" fmla="*/ 98552 h 391033"/>
                  <a:gd name="connsiteX16" fmla="*/ 38483 w 192863"/>
                  <a:gd name="connsiteY16" fmla="*/ 103005 h 391033"/>
                  <a:gd name="connsiteX17" fmla="*/ 38483 w 192863"/>
                  <a:gd name="connsiteY17" fmla="*/ 118011 h 391033"/>
                  <a:gd name="connsiteX18" fmla="*/ 13934 w 192863"/>
                  <a:gd name="connsiteY18" fmla="*/ 142559 h 391033"/>
                  <a:gd name="connsiteX19" fmla="*/ 10746 w 192863"/>
                  <a:gd name="connsiteY19" fmla="*/ 149755 h 391033"/>
                  <a:gd name="connsiteX20" fmla="*/ 15 w 192863"/>
                  <a:gd name="connsiteY20" fmla="*/ 364422 h 391033"/>
                  <a:gd name="connsiteX21" fmla="*/ 7814 w 192863"/>
                  <a:gd name="connsiteY21" fmla="*/ 375468 h 391033"/>
                  <a:gd name="connsiteX22" fmla="*/ 55824 w 192863"/>
                  <a:gd name="connsiteY22" fmla="*/ 389871 h 391033"/>
                  <a:gd name="connsiteX23" fmla="*/ 63748 w 192863"/>
                  <a:gd name="connsiteY23" fmla="*/ 391034 h 391033"/>
                  <a:gd name="connsiteX24" fmla="*/ 129116 w 192863"/>
                  <a:gd name="connsiteY24" fmla="*/ 391034 h 391033"/>
                  <a:gd name="connsiteX25" fmla="*/ 137029 w 192863"/>
                  <a:gd name="connsiteY25" fmla="*/ 389871 h 391033"/>
                  <a:gd name="connsiteX26" fmla="*/ 185055 w 192863"/>
                  <a:gd name="connsiteY26" fmla="*/ 375468 h 391033"/>
                  <a:gd name="connsiteX27" fmla="*/ 192849 w 192863"/>
                  <a:gd name="connsiteY27" fmla="*/ 364422 h 391033"/>
                  <a:gd name="connsiteX28" fmla="*/ 182117 w 192863"/>
                  <a:gd name="connsiteY28" fmla="*/ 149750 h 391033"/>
                  <a:gd name="connsiteX29" fmla="*/ 178923 w 192863"/>
                  <a:gd name="connsiteY29" fmla="*/ 142553 h 391033"/>
                  <a:gd name="connsiteX30" fmla="*/ 143519 w 192863"/>
                  <a:gd name="connsiteY30" fmla="*/ 92327 h 391033"/>
                  <a:gd name="connsiteX31" fmla="*/ 49345 w 192863"/>
                  <a:gd name="connsiteY31" fmla="*/ 92327 h 391033"/>
                  <a:gd name="connsiteX32" fmla="*/ 49345 w 192863"/>
                  <a:gd name="connsiteY32" fmla="*/ 76034 h 391033"/>
                  <a:gd name="connsiteX33" fmla="*/ 143519 w 192863"/>
                  <a:gd name="connsiteY33" fmla="*/ 76034 h 391033"/>
                  <a:gd name="connsiteX34" fmla="*/ 35539 w 192863"/>
                  <a:gd name="connsiteY34" fmla="*/ 58112 h 391033"/>
                  <a:gd name="connsiteX35" fmla="*/ 29777 w 192863"/>
                  <a:gd name="connsiteY35" fmla="*/ 40510 h 391033"/>
                  <a:gd name="connsiteX36" fmla="*/ 96432 w 192863"/>
                  <a:gd name="connsiteY36" fmla="*/ 10884 h 391033"/>
                  <a:gd name="connsiteX37" fmla="*/ 163087 w 192863"/>
                  <a:gd name="connsiteY37" fmla="*/ 40510 h 391033"/>
                  <a:gd name="connsiteX38" fmla="*/ 157324 w 192863"/>
                  <a:gd name="connsiteY38" fmla="*/ 58112 h 391033"/>
                  <a:gd name="connsiteX39" fmla="*/ 144626 w 192863"/>
                  <a:gd name="connsiteY39" fmla="*/ 65172 h 391033"/>
                  <a:gd name="connsiteX40" fmla="*/ 48237 w 192863"/>
                  <a:gd name="connsiteY40" fmla="*/ 65172 h 391033"/>
                  <a:gd name="connsiteX41" fmla="*/ 35539 w 192863"/>
                  <a:gd name="connsiteY41" fmla="*/ 58112 h 391033"/>
                  <a:gd name="connsiteX42" fmla="*/ 133906 w 192863"/>
                  <a:gd name="connsiteY42" fmla="*/ 379465 h 391033"/>
                  <a:gd name="connsiteX43" fmla="*/ 129116 w 192863"/>
                  <a:gd name="connsiteY43" fmla="*/ 380171 h 391033"/>
                  <a:gd name="connsiteX44" fmla="*/ 63748 w 192863"/>
                  <a:gd name="connsiteY44" fmla="*/ 380171 h 391033"/>
                  <a:gd name="connsiteX45" fmla="*/ 58952 w 192863"/>
                  <a:gd name="connsiteY45" fmla="*/ 379465 h 391033"/>
                  <a:gd name="connsiteX46" fmla="*/ 10860 w 192863"/>
                  <a:gd name="connsiteY46" fmla="*/ 364965 h 391033"/>
                  <a:gd name="connsiteX47" fmla="*/ 21619 w 192863"/>
                  <a:gd name="connsiteY47" fmla="*/ 150238 h 391033"/>
                  <a:gd name="connsiteX48" fmla="*/ 49345 w 192863"/>
                  <a:gd name="connsiteY48" fmla="*/ 122540 h 391033"/>
                  <a:gd name="connsiteX49" fmla="*/ 49345 w 192863"/>
                  <a:gd name="connsiteY49" fmla="*/ 103189 h 391033"/>
                  <a:gd name="connsiteX50" fmla="*/ 143519 w 192863"/>
                  <a:gd name="connsiteY50" fmla="*/ 103189 h 391033"/>
                  <a:gd name="connsiteX51" fmla="*/ 143519 w 192863"/>
                  <a:gd name="connsiteY51" fmla="*/ 122508 h 391033"/>
                  <a:gd name="connsiteX52" fmla="*/ 171271 w 192863"/>
                  <a:gd name="connsiteY52" fmla="*/ 150298 h 391033"/>
                  <a:gd name="connsiteX53" fmla="*/ 181938 w 192863"/>
                  <a:gd name="connsiteY53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192863" h="391033">
                    <a:moveTo>
                      <a:pt x="178923" y="142553"/>
                    </a:move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lnTo>
                      <a:pt x="182117" y="149750"/>
                    </a:lnTo>
                    <a:cubicBezTo>
                      <a:pt x="181982" y="147038"/>
                      <a:pt x="180844" y="144473"/>
                      <a:pt x="178923" y="142553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6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0" name="Forma livre: Forma 29">
                <a:extLst>
                  <a:ext uri="{FF2B5EF4-FFF2-40B4-BE49-F238E27FC236}">
                    <a16:creationId xmlns:a16="http://schemas.microsoft.com/office/drawing/2014/main" id="{D0D6FD11-FA19-4F4F-AEB0-D028AE50B305}"/>
                  </a:ext>
                </a:extLst>
              </p:cNvPr>
              <p:cNvSpPr/>
              <p:nvPr/>
            </p:nvSpPr>
            <p:spPr>
              <a:xfrm rot="-190800">
                <a:off x="1764625" y="733831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1" name="Forma livre: Forma 30">
                <a:extLst>
                  <a:ext uri="{FF2B5EF4-FFF2-40B4-BE49-F238E27FC236}">
                    <a16:creationId xmlns:a16="http://schemas.microsoft.com/office/drawing/2014/main" id="{2AEF09D9-E5E4-4F2B-986C-AA86084F772E}"/>
                  </a:ext>
                </a:extLst>
              </p:cNvPr>
              <p:cNvSpPr/>
              <p:nvPr/>
            </p:nvSpPr>
            <p:spPr>
              <a:xfrm>
                <a:off x="1732717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AE6CB3F2-73D9-430A-BD35-077C2FC31534}"/>
                  </a:ext>
                </a:extLst>
              </p:cNvPr>
              <p:cNvSpPr/>
              <p:nvPr/>
            </p:nvSpPr>
            <p:spPr>
              <a:xfrm rot="-5208540">
                <a:off x="1845940" y="826316"/>
                <a:ext cx="195820" cy="10862"/>
              </a:xfrm>
              <a:custGeom>
                <a:avLst/>
                <a:gdLst>
                  <a:gd name="connsiteX0" fmla="*/ 0 w 195820"/>
                  <a:gd name="connsiteY0" fmla="*/ 0 h 10862"/>
                  <a:gd name="connsiteX1" fmla="*/ 195821 w 195820"/>
                  <a:gd name="connsiteY1" fmla="*/ 0 h 10862"/>
                  <a:gd name="connsiteX2" fmla="*/ 195821 w 195820"/>
                  <a:gd name="connsiteY2" fmla="*/ 10862 h 10862"/>
                  <a:gd name="connsiteX3" fmla="*/ 0 w 195820"/>
                  <a:gd name="connsiteY3" fmla="*/ 10862 h 1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5820" h="10862">
                    <a:moveTo>
                      <a:pt x="0" y="0"/>
                    </a:moveTo>
                    <a:lnTo>
                      <a:pt x="195821" y="0"/>
                    </a:lnTo>
                    <a:lnTo>
                      <a:pt x="195821" y="10862"/>
                    </a:lnTo>
                    <a:lnTo>
                      <a:pt x="0" y="108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4" name="Forma livre: Forma 33">
                <a:extLst>
                  <a:ext uri="{FF2B5EF4-FFF2-40B4-BE49-F238E27FC236}">
                    <a16:creationId xmlns:a16="http://schemas.microsoft.com/office/drawing/2014/main" id="{4B9167C8-FFB5-46ED-BE1E-7C301A851734}"/>
                  </a:ext>
                </a:extLst>
              </p:cNvPr>
              <p:cNvSpPr/>
              <p:nvPr/>
            </p:nvSpPr>
            <p:spPr>
              <a:xfrm>
                <a:off x="1877286" y="581917"/>
                <a:ext cx="192863" cy="391033"/>
              </a:xfrm>
              <a:custGeom>
                <a:avLst/>
                <a:gdLst>
                  <a:gd name="connsiteX0" fmla="*/ 182117 w 192863"/>
                  <a:gd name="connsiteY0" fmla="*/ 149750 h 391033"/>
                  <a:gd name="connsiteX1" fmla="*/ 178923 w 192863"/>
                  <a:gd name="connsiteY1" fmla="*/ 142553 h 391033"/>
                  <a:gd name="connsiteX2" fmla="*/ 154381 w 192863"/>
                  <a:gd name="connsiteY2" fmla="*/ 118011 h 391033"/>
                  <a:gd name="connsiteX3" fmla="*/ 154381 w 192863"/>
                  <a:gd name="connsiteY3" fmla="*/ 103005 h 391033"/>
                  <a:gd name="connsiteX4" fmla="*/ 158833 w 192863"/>
                  <a:gd name="connsiteY4" fmla="*/ 96964 h 391033"/>
                  <a:gd name="connsiteX5" fmla="*/ 154381 w 192863"/>
                  <a:gd name="connsiteY5" fmla="*/ 92512 h 391033"/>
                  <a:gd name="connsiteX6" fmla="*/ 154381 w 192863"/>
                  <a:gd name="connsiteY6" fmla="*/ 76034 h 391033"/>
                  <a:gd name="connsiteX7" fmla="*/ 154017 w 192863"/>
                  <a:gd name="connsiteY7" fmla="*/ 74242 h 391033"/>
                  <a:gd name="connsiteX8" fmla="*/ 166628 w 192863"/>
                  <a:gd name="connsiteY8" fmla="*/ 63700 h 391033"/>
                  <a:gd name="connsiteX9" fmla="*/ 173949 w 192863"/>
                  <a:gd name="connsiteY9" fmla="*/ 40488 h 391033"/>
                  <a:gd name="connsiteX10" fmla="*/ 96432 w 192863"/>
                  <a:gd name="connsiteY10" fmla="*/ 0 h 391033"/>
                  <a:gd name="connsiteX11" fmla="*/ 18915 w 192863"/>
                  <a:gd name="connsiteY11" fmla="*/ 40488 h 391033"/>
                  <a:gd name="connsiteX12" fmla="*/ 26241 w 192863"/>
                  <a:gd name="connsiteY12" fmla="*/ 63700 h 391033"/>
                  <a:gd name="connsiteX13" fmla="*/ 38847 w 192863"/>
                  <a:gd name="connsiteY13" fmla="*/ 74242 h 391033"/>
                  <a:gd name="connsiteX14" fmla="*/ 38483 w 192863"/>
                  <a:gd name="connsiteY14" fmla="*/ 76034 h 391033"/>
                  <a:gd name="connsiteX15" fmla="*/ 38483 w 192863"/>
                  <a:gd name="connsiteY15" fmla="*/ 92512 h 391033"/>
                  <a:gd name="connsiteX16" fmla="*/ 34030 w 192863"/>
                  <a:gd name="connsiteY16" fmla="*/ 98552 h 391033"/>
                  <a:gd name="connsiteX17" fmla="*/ 38483 w 192863"/>
                  <a:gd name="connsiteY17" fmla="*/ 103005 h 391033"/>
                  <a:gd name="connsiteX18" fmla="*/ 38483 w 192863"/>
                  <a:gd name="connsiteY18" fmla="*/ 118011 h 391033"/>
                  <a:gd name="connsiteX19" fmla="*/ 13934 w 192863"/>
                  <a:gd name="connsiteY19" fmla="*/ 142559 h 391033"/>
                  <a:gd name="connsiteX20" fmla="*/ 10746 w 192863"/>
                  <a:gd name="connsiteY20" fmla="*/ 149755 h 391033"/>
                  <a:gd name="connsiteX21" fmla="*/ 15 w 192863"/>
                  <a:gd name="connsiteY21" fmla="*/ 364422 h 391033"/>
                  <a:gd name="connsiteX22" fmla="*/ 7814 w 192863"/>
                  <a:gd name="connsiteY22" fmla="*/ 375468 h 391033"/>
                  <a:gd name="connsiteX23" fmla="*/ 55824 w 192863"/>
                  <a:gd name="connsiteY23" fmla="*/ 389871 h 391033"/>
                  <a:gd name="connsiteX24" fmla="*/ 63748 w 192863"/>
                  <a:gd name="connsiteY24" fmla="*/ 391034 h 391033"/>
                  <a:gd name="connsiteX25" fmla="*/ 129116 w 192863"/>
                  <a:gd name="connsiteY25" fmla="*/ 391034 h 391033"/>
                  <a:gd name="connsiteX26" fmla="*/ 137029 w 192863"/>
                  <a:gd name="connsiteY26" fmla="*/ 389871 h 391033"/>
                  <a:gd name="connsiteX27" fmla="*/ 185055 w 192863"/>
                  <a:gd name="connsiteY27" fmla="*/ 375468 h 391033"/>
                  <a:gd name="connsiteX28" fmla="*/ 192849 w 192863"/>
                  <a:gd name="connsiteY28" fmla="*/ 364422 h 391033"/>
                  <a:gd name="connsiteX29" fmla="*/ 143519 w 192863"/>
                  <a:gd name="connsiteY29" fmla="*/ 92327 h 391033"/>
                  <a:gd name="connsiteX30" fmla="*/ 49345 w 192863"/>
                  <a:gd name="connsiteY30" fmla="*/ 92327 h 391033"/>
                  <a:gd name="connsiteX31" fmla="*/ 49345 w 192863"/>
                  <a:gd name="connsiteY31" fmla="*/ 76034 h 391033"/>
                  <a:gd name="connsiteX32" fmla="*/ 143519 w 192863"/>
                  <a:gd name="connsiteY32" fmla="*/ 76034 h 391033"/>
                  <a:gd name="connsiteX33" fmla="*/ 35539 w 192863"/>
                  <a:gd name="connsiteY33" fmla="*/ 58112 h 391033"/>
                  <a:gd name="connsiteX34" fmla="*/ 29777 w 192863"/>
                  <a:gd name="connsiteY34" fmla="*/ 40510 h 391033"/>
                  <a:gd name="connsiteX35" fmla="*/ 96432 w 192863"/>
                  <a:gd name="connsiteY35" fmla="*/ 10884 h 391033"/>
                  <a:gd name="connsiteX36" fmla="*/ 163087 w 192863"/>
                  <a:gd name="connsiteY36" fmla="*/ 40510 h 391033"/>
                  <a:gd name="connsiteX37" fmla="*/ 157324 w 192863"/>
                  <a:gd name="connsiteY37" fmla="*/ 58112 h 391033"/>
                  <a:gd name="connsiteX38" fmla="*/ 144627 w 192863"/>
                  <a:gd name="connsiteY38" fmla="*/ 65172 h 391033"/>
                  <a:gd name="connsiteX39" fmla="*/ 48237 w 192863"/>
                  <a:gd name="connsiteY39" fmla="*/ 65172 h 391033"/>
                  <a:gd name="connsiteX40" fmla="*/ 35539 w 192863"/>
                  <a:gd name="connsiteY40" fmla="*/ 58112 h 391033"/>
                  <a:gd name="connsiteX41" fmla="*/ 133906 w 192863"/>
                  <a:gd name="connsiteY41" fmla="*/ 379465 h 391033"/>
                  <a:gd name="connsiteX42" fmla="*/ 129116 w 192863"/>
                  <a:gd name="connsiteY42" fmla="*/ 380171 h 391033"/>
                  <a:gd name="connsiteX43" fmla="*/ 63748 w 192863"/>
                  <a:gd name="connsiteY43" fmla="*/ 380171 h 391033"/>
                  <a:gd name="connsiteX44" fmla="*/ 58952 w 192863"/>
                  <a:gd name="connsiteY44" fmla="*/ 379465 h 391033"/>
                  <a:gd name="connsiteX45" fmla="*/ 10860 w 192863"/>
                  <a:gd name="connsiteY45" fmla="*/ 364965 h 391033"/>
                  <a:gd name="connsiteX46" fmla="*/ 21619 w 192863"/>
                  <a:gd name="connsiteY46" fmla="*/ 150238 h 391033"/>
                  <a:gd name="connsiteX47" fmla="*/ 49345 w 192863"/>
                  <a:gd name="connsiteY47" fmla="*/ 122540 h 391033"/>
                  <a:gd name="connsiteX48" fmla="*/ 49345 w 192863"/>
                  <a:gd name="connsiteY48" fmla="*/ 103189 h 391033"/>
                  <a:gd name="connsiteX49" fmla="*/ 143519 w 192863"/>
                  <a:gd name="connsiteY49" fmla="*/ 103189 h 391033"/>
                  <a:gd name="connsiteX50" fmla="*/ 143519 w 192863"/>
                  <a:gd name="connsiteY50" fmla="*/ 122508 h 391033"/>
                  <a:gd name="connsiteX51" fmla="*/ 171271 w 192863"/>
                  <a:gd name="connsiteY51" fmla="*/ 150298 h 391033"/>
                  <a:gd name="connsiteX52" fmla="*/ 181938 w 192863"/>
                  <a:gd name="connsiteY52" fmla="*/ 365062 h 39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192863" h="391033">
                    <a:moveTo>
                      <a:pt x="182117" y="149750"/>
                    </a:moveTo>
                    <a:cubicBezTo>
                      <a:pt x="181982" y="147038"/>
                      <a:pt x="180844" y="144473"/>
                      <a:pt x="178923" y="142553"/>
                    </a:cubicBezTo>
                    <a:lnTo>
                      <a:pt x="154381" y="118011"/>
                    </a:lnTo>
                    <a:lnTo>
                      <a:pt x="154381" y="103005"/>
                    </a:lnTo>
                    <a:cubicBezTo>
                      <a:pt x="157278" y="102566"/>
                      <a:pt x="159271" y="99862"/>
                      <a:pt x="158833" y="96964"/>
                    </a:cubicBezTo>
                    <a:cubicBezTo>
                      <a:pt x="158485" y="94665"/>
                      <a:pt x="156680" y="92860"/>
                      <a:pt x="154381" y="92512"/>
                    </a:cubicBezTo>
                    <a:lnTo>
                      <a:pt x="154381" y="76034"/>
                    </a:lnTo>
                    <a:cubicBezTo>
                      <a:pt x="154364" y="75421"/>
                      <a:pt x="154241" y="74814"/>
                      <a:pt x="154017" y="74242"/>
                    </a:cubicBezTo>
                    <a:cubicBezTo>
                      <a:pt x="159265" y="72211"/>
                      <a:pt x="163698" y="68506"/>
                      <a:pt x="166628" y="63700"/>
                    </a:cubicBezTo>
                    <a:cubicBezTo>
                      <a:pt x="170965" y="56694"/>
                      <a:pt x="173482" y="48715"/>
                      <a:pt x="173949" y="40488"/>
                    </a:cubicBezTo>
                    <a:cubicBezTo>
                      <a:pt x="173949" y="28312"/>
                      <a:pt x="166394" y="0"/>
                      <a:pt x="96432" y="0"/>
                    </a:cubicBezTo>
                    <a:cubicBezTo>
                      <a:pt x="26469" y="0"/>
                      <a:pt x="18915" y="28312"/>
                      <a:pt x="18915" y="40488"/>
                    </a:cubicBezTo>
                    <a:cubicBezTo>
                      <a:pt x="19383" y="48716"/>
                      <a:pt x="21902" y="56695"/>
                      <a:pt x="26241" y="63700"/>
                    </a:cubicBezTo>
                    <a:cubicBezTo>
                      <a:pt x="29166" y="68507"/>
                      <a:pt x="33597" y="72214"/>
                      <a:pt x="38847" y="74242"/>
                    </a:cubicBezTo>
                    <a:cubicBezTo>
                      <a:pt x="38623" y="74814"/>
                      <a:pt x="38499" y="75421"/>
                      <a:pt x="38483" y="76034"/>
                    </a:cubicBezTo>
                    <a:lnTo>
                      <a:pt x="38483" y="92512"/>
                    </a:lnTo>
                    <a:cubicBezTo>
                      <a:pt x="35585" y="92950"/>
                      <a:pt x="33592" y="95655"/>
                      <a:pt x="34030" y="98552"/>
                    </a:cubicBezTo>
                    <a:cubicBezTo>
                      <a:pt x="34378" y="100852"/>
                      <a:pt x="36183" y="102657"/>
                      <a:pt x="38483" y="103005"/>
                    </a:cubicBezTo>
                    <a:lnTo>
                      <a:pt x="38483" y="118011"/>
                    </a:lnTo>
                    <a:lnTo>
                      <a:pt x="13934" y="142559"/>
                    </a:lnTo>
                    <a:cubicBezTo>
                      <a:pt x="12016" y="144479"/>
                      <a:pt x="10880" y="147044"/>
                      <a:pt x="10746" y="149755"/>
                    </a:cubicBezTo>
                    <a:lnTo>
                      <a:pt x="15" y="364422"/>
                    </a:lnTo>
                    <a:cubicBezTo>
                      <a:pt x="-246" y="369462"/>
                      <a:pt x="2977" y="374026"/>
                      <a:pt x="7814" y="375468"/>
                    </a:cubicBezTo>
                    <a:lnTo>
                      <a:pt x="55824" y="389871"/>
                    </a:lnTo>
                    <a:cubicBezTo>
                      <a:pt x="58394" y="390642"/>
                      <a:pt x="61064" y="391034"/>
                      <a:pt x="63748" y="391034"/>
                    </a:cubicBezTo>
                    <a:lnTo>
                      <a:pt x="129116" y="391034"/>
                    </a:lnTo>
                    <a:cubicBezTo>
                      <a:pt x="131796" y="391035"/>
                      <a:pt x="134462" y="390644"/>
                      <a:pt x="137029" y="389871"/>
                    </a:cubicBezTo>
                    <a:lnTo>
                      <a:pt x="185055" y="375468"/>
                    </a:lnTo>
                    <a:cubicBezTo>
                      <a:pt x="189890" y="374024"/>
                      <a:pt x="193110" y="369460"/>
                      <a:pt x="192849" y="364422"/>
                    </a:cubicBezTo>
                    <a:close/>
                    <a:moveTo>
                      <a:pt x="143519" y="92327"/>
                    </a:moveTo>
                    <a:lnTo>
                      <a:pt x="49345" y="92327"/>
                    </a:lnTo>
                    <a:lnTo>
                      <a:pt x="49345" y="76034"/>
                    </a:lnTo>
                    <a:lnTo>
                      <a:pt x="143519" y="76034"/>
                    </a:lnTo>
                    <a:close/>
                    <a:moveTo>
                      <a:pt x="35539" y="58112"/>
                    </a:moveTo>
                    <a:cubicBezTo>
                      <a:pt x="32229" y="52794"/>
                      <a:pt x="30253" y="46756"/>
                      <a:pt x="29777" y="40510"/>
                    </a:cubicBezTo>
                    <a:cubicBezTo>
                      <a:pt x="29777" y="24146"/>
                      <a:pt x="49529" y="10884"/>
                      <a:pt x="96432" y="10884"/>
                    </a:cubicBezTo>
                    <a:cubicBezTo>
                      <a:pt x="143334" y="10884"/>
                      <a:pt x="163087" y="24146"/>
                      <a:pt x="163087" y="40510"/>
                    </a:cubicBezTo>
                    <a:cubicBezTo>
                      <a:pt x="162613" y="46756"/>
                      <a:pt x="160636" y="52795"/>
                      <a:pt x="157324" y="58112"/>
                    </a:cubicBezTo>
                    <a:cubicBezTo>
                      <a:pt x="154617" y="62524"/>
                      <a:pt x="149802" y="65201"/>
                      <a:pt x="144627" y="65172"/>
                    </a:cubicBezTo>
                    <a:lnTo>
                      <a:pt x="48237" y="65172"/>
                    </a:lnTo>
                    <a:cubicBezTo>
                      <a:pt x="43061" y="65200"/>
                      <a:pt x="38246" y="62523"/>
                      <a:pt x="35539" y="58112"/>
                    </a:cubicBezTo>
                    <a:close/>
                    <a:moveTo>
                      <a:pt x="133906" y="379465"/>
                    </a:moveTo>
                    <a:cubicBezTo>
                      <a:pt x="132352" y="379934"/>
                      <a:pt x="130738" y="380172"/>
                      <a:pt x="129116" y="380171"/>
                    </a:cubicBezTo>
                    <a:lnTo>
                      <a:pt x="63748" y="380171"/>
                    </a:lnTo>
                    <a:cubicBezTo>
                      <a:pt x="62123" y="380171"/>
                      <a:pt x="60508" y="379934"/>
                      <a:pt x="58952" y="379465"/>
                    </a:cubicBezTo>
                    <a:lnTo>
                      <a:pt x="10860" y="364965"/>
                    </a:lnTo>
                    <a:lnTo>
                      <a:pt x="21619" y="150238"/>
                    </a:lnTo>
                    <a:lnTo>
                      <a:pt x="49345" y="122540"/>
                    </a:lnTo>
                    <a:lnTo>
                      <a:pt x="49345" y="103189"/>
                    </a:lnTo>
                    <a:lnTo>
                      <a:pt x="143519" y="103189"/>
                    </a:lnTo>
                    <a:lnTo>
                      <a:pt x="143519" y="122508"/>
                    </a:lnTo>
                    <a:lnTo>
                      <a:pt x="171271" y="150298"/>
                    </a:lnTo>
                    <a:lnTo>
                      <a:pt x="181938" y="365062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6" name="Forma livre: Forma 35">
                <a:extLst>
                  <a:ext uri="{FF2B5EF4-FFF2-40B4-BE49-F238E27FC236}">
                    <a16:creationId xmlns:a16="http://schemas.microsoft.com/office/drawing/2014/main" id="{0BF82672-9DA2-4FC8-97AF-32B84698249E}"/>
                  </a:ext>
                </a:extLst>
              </p:cNvPr>
              <p:cNvSpPr/>
              <p:nvPr/>
            </p:nvSpPr>
            <p:spPr>
              <a:xfrm rot="-190800">
                <a:off x="1998158" y="733830"/>
                <a:ext cx="10862" cy="195820"/>
              </a:xfrm>
              <a:custGeom>
                <a:avLst/>
                <a:gdLst>
                  <a:gd name="connsiteX0" fmla="*/ 0 w 10862"/>
                  <a:gd name="connsiteY0" fmla="*/ 0 h 195820"/>
                  <a:gd name="connsiteX1" fmla="*/ 10862 w 10862"/>
                  <a:gd name="connsiteY1" fmla="*/ 0 h 195820"/>
                  <a:gd name="connsiteX2" fmla="*/ 10862 w 10862"/>
                  <a:gd name="connsiteY2" fmla="*/ 195821 h 195820"/>
                  <a:gd name="connsiteX3" fmla="*/ 0 w 10862"/>
                  <a:gd name="connsiteY3" fmla="*/ 195821 h 19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62" h="195820">
                    <a:moveTo>
                      <a:pt x="0" y="0"/>
                    </a:moveTo>
                    <a:lnTo>
                      <a:pt x="10862" y="0"/>
                    </a:lnTo>
                    <a:lnTo>
                      <a:pt x="10862" y="195821"/>
                    </a:lnTo>
                    <a:lnTo>
                      <a:pt x="0" y="195821"/>
                    </a:ln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38" name="Forma livre: Forma 37">
                <a:extLst>
                  <a:ext uri="{FF2B5EF4-FFF2-40B4-BE49-F238E27FC236}">
                    <a16:creationId xmlns:a16="http://schemas.microsoft.com/office/drawing/2014/main" id="{99DFD3BA-66B9-4623-8A6F-EB78DD60C22C}"/>
                  </a:ext>
                </a:extLst>
              </p:cNvPr>
              <p:cNvSpPr/>
              <p:nvPr/>
            </p:nvSpPr>
            <p:spPr>
              <a:xfrm>
                <a:off x="1966250" y="598889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3" name="Forma livre: Forma 52">
                <a:extLst>
                  <a:ext uri="{FF2B5EF4-FFF2-40B4-BE49-F238E27FC236}">
                    <a16:creationId xmlns:a16="http://schemas.microsoft.com/office/drawing/2014/main" id="{4AE374B9-1927-4F44-AC2E-F029C2C45DE4}"/>
                  </a:ext>
                </a:extLst>
              </p:cNvPr>
              <p:cNvSpPr/>
              <p:nvPr/>
            </p:nvSpPr>
            <p:spPr>
              <a:xfrm>
                <a:off x="193930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  <p:sp>
            <p:nvSpPr>
              <p:cNvPr id="55" name="Forma livre: Forma 54">
                <a:extLst>
                  <a:ext uri="{FF2B5EF4-FFF2-40B4-BE49-F238E27FC236}">
                    <a16:creationId xmlns:a16="http://schemas.microsoft.com/office/drawing/2014/main" id="{5C452C30-CA60-4F20-8013-BB7BB24F94D5}"/>
                  </a:ext>
                </a:extLst>
              </p:cNvPr>
              <p:cNvSpPr/>
              <p:nvPr/>
            </p:nvSpPr>
            <p:spPr>
              <a:xfrm>
                <a:off x="1993612" y="604320"/>
                <a:ext cx="14935" cy="14935"/>
              </a:xfrm>
              <a:custGeom>
                <a:avLst/>
                <a:gdLst>
                  <a:gd name="connsiteX0" fmla="*/ 14935 w 14935"/>
                  <a:gd name="connsiteY0" fmla="*/ 7468 h 14935"/>
                  <a:gd name="connsiteX1" fmla="*/ 7468 w 14935"/>
                  <a:gd name="connsiteY1" fmla="*/ 14935 h 14935"/>
                  <a:gd name="connsiteX2" fmla="*/ 0 w 14935"/>
                  <a:gd name="connsiteY2" fmla="*/ 7468 h 14935"/>
                  <a:gd name="connsiteX3" fmla="*/ 7468 w 14935"/>
                  <a:gd name="connsiteY3" fmla="*/ 0 h 14935"/>
                  <a:gd name="connsiteX4" fmla="*/ 14935 w 14935"/>
                  <a:gd name="connsiteY4" fmla="*/ 7468 h 14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35" h="14935">
                    <a:moveTo>
                      <a:pt x="14935" y="7468"/>
                    </a:moveTo>
                    <a:cubicBezTo>
                      <a:pt x="14935" y="11592"/>
                      <a:pt x="11592" y="14935"/>
                      <a:pt x="7468" y="14935"/>
                    </a:cubicBezTo>
                    <a:cubicBezTo>
                      <a:pt x="3343" y="14935"/>
                      <a:pt x="0" y="11592"/>
                      <a:pt x="0" y="7468"/>
                    </a:cubicBezTo>
                    <a:cubicBezTo>
                      <a:pt x="0" y="3343"/>
                      <a:pt x="3343" y="0"/>
                      <a:pt x="7468" y="0"/>
                    </a:cubicBezTo>
                    <a:cubicBezTo>
                      <a:pt x="11592" y="0"/>
                      <a:pt x="14935" y="3343"/>
                      <a:pt x="14935" y="7468"/>
                    </a:cubicBezTo>
                    <a:close/>
                  </a:path>
                </a:pathLst>
              </a:custGeom>
              <a:grpFill/>
              <a:ln w="53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GB" dirty="0"/>
              </a:p>
            </p:txBody>
          </p:sp>
        </p:grpSp>
        <p:sp>
          <p:nvSpPr>
            <p:cNvPr id="26" name="Gráfico 26" descr="@">
              <a:extLst>
                <a:ext uri="{FF2B5EF4-FFF2-40B4-BE49-F238E27FC236}">
                  <a16:creationId xmlns:a16="http://schemas.microsoft.com/office/drawing/2014/main" id="{A718AA23-0A72-414E-BF98-421132DA46FE}"/>
                </a:ext>
              </a:extLst>
            </p:cNvPr>
            <p:cNvSpPr/>
            <p:nvPr/>
          </p:nvSpPr>
          <p:spPr>
            <a:xfrm>
              <a:off x="1369589" y="502487"/>
              <a:ext cx="247836" cy="255287"/>
            </a:xfrm>
            <a:custGeom>
              <a:avLst/>
              <a:gdLst>
                <a:gd name="connsiteX0" fmla="*/ 123555 w 247836"/>
                <a:gd name="connsiteY0" fmla="*/ 255274 h 255287"/>
                <a:gd name="connsiteX1" fmla="*/ 189936 w 247836"/>
                <a:gd name="connsiteY1" fmla="*/ 243611 h 255287"/>
                <a:gd name="connsiteX2" fmla="*/ 189936 w 247836"/>
                <a:gd name="connsiteY2" fmla="*/ 234854 h 255287"/>
                <a:gd name="connsiteX3" fmla="*/ 125127 w 247836"/>
                <a:gd name="connsiteY3" fmla="*/ 247249 h 255287"/>
                <a:gd name="connsiteX4" fmla="*/ 40926 w 247836"/>
                <a:gd name="connsiteY4" fmla="*/ 215347 h 255287"/>
                <a:gd name="connsiteX5" fmla="*/ 9959 w 247836"/>
                <a:gd name="connsiteY5" fmla="*/ 130641 h 255287"/>
                <a:gd name="connsiteX6" fmla="*/ 42377 w 247836"/>
                <a:gd name="connsiteY6" fmla="*/ 43376 h 255287"/>
                <a:gd name="connsiteX7" fmla="*/ 126389 w 247836"/>
                <a:gd name="connsiteY7" fmla="*/ 8018 h 255287"/>
                <a:gd name="connsiteX8" fmla="*/ 208498 w 247836"/>
                <a:gd name="connsiteY8" fmla="*/ 36949 h 255287"/>
                <a:gd name="connsiteX9" fmla="*/ 237930 w 247836"/>
                <a:gd name="connsiteY9" fmla="*/ 114334 h 255287"/>
                <a:gd name="connsiteX10" fmla="*/ 224771 w 247836"/>
                <a:gd name="connsiteY10" fmla="*/ 166731 h 255287"/>
                <a:gd name="connsiteX11" fmla="*/ 190181 w 247836"/>
                <a:gd name="connsiteY11" fmla="*/ 187727 h 255287"/>
                <a:gd name="connsiteX12" fmla="*/ 170022 w 247836"/>
                <a:gd name="connsiteY12" fmla="*/ 178304 h 255287"/>
                <a:gd name="connsiteX13" fmla="*/ 163335 w 247836"/>
                <a:gd name="connsiteY13" fmla="*/ 150518 h 255287"/>
                <a:gd name="connsiteX14" fmla="*/ 171153 w 247836"/>
                <a:gd name="connsiteY14" fmla="*/ 60942 h 255287"/>
                <a:gd name="connsiteX15" fmla="*/ 162483 w 247836"/>
                <a:gd name="connsiteY15" fmla="*/ 60942 h 255287"/>
                <a:gd name="connsiteX16" fmla="*/ 160677 w 247836"/>
                <a:gd name="connsiteY16" fmla="*/ 82316 h 255287"/>
                <a:gd name="connsiteX17" fmla="*/ 160658 w 247836"/>
                <a:gd name="connsiteY17" fmla="*/ 82621 h 255287"/>
                <a:gd name="connsiteX18" fmla="*/ 159324 w 247836"/>
                <a:gd name="connsiteY18" fmla="*/ 82810 h 255287"/>
                <a:gd name="connsiteX19" fmla="*/ 159218 w 247836"/>
                <a:gd name="connsiteY19" fmla="*/ 82523 h 255287"/>
                <a:gd name="connsiteX20" fmla="*/ 144072 w 247836"/>
                <a:gd name="connsiteY20" fmla="*/ 64618 h 255287"/>
                <a:gd name="connsiteX21" fmla="*/ 123845 w 247836"/>
                <a:gd name="connsiteY21" fmla="*/ 58726 h 255287"/>
                <a:gd name="connsiteX22" fmla="*/ 78467 w 247836"/>
                <a:gd name="connsiteY22" fmla="*/ 81664 h 255287"/>
                <a:gd name="connsiteX23" fmla="*/ 60950 w 247836"/>
                <a:gd name="connsiteY23" fmla="*/ 139986 h 255287"/>
                <a:gd name="connsiteX24" fmla="*/ 73269 w 247836"/>
                <a:gd name="connsiteY24" fmla="*/ 180833 h 255287"/>
                <a:gd name="connsiteX25" fmla="*/ 106275 w 247836"/>
                <a:gd name="connsiteY25" fmla="*/ 195760 h 255287"/>
                <a:gd name="connsiteX26" fmla="*/ 154325 w 247836"/>
                <a:gd name="connsiteY26" fmla="*/ 156429 h 255287"/>
                <a:gd name="connsiteX27" fmla="*/ 154435 w 247836"/>
                <a:gd name="connsiteY27" fmla="*/ 156146 h 255287"/>
                <a:gd name="connsiteX28" fmla="*/ 155765 w 247836"/>
                <a:gd name="connsiteY28" fmla="*/ 156342 h 255287"/>
                <a:gd name="connsiteX29" fmla="*/ 155784 w 247836"/>
                <a:gd name="connsiteY29" fmla="*/ 156644 h 255287"/>
                <a:gd name="connsiteX30" fmla="*/ 190962 w 247836"/>
                <a:gd name="connsiteY30" fmla="*/ 195760 h 255287"/>
                <a:gd name="connsiteX31" fmla="*/ 231296 w 247836"/>
                <a:gd name="connsiteY31" fmla="*/ 172811 h 255287"/>
                <a:gd name="connsiteX32" fmla="*/ 247837 w 247836"/>
                <a:gd name="connsiteY32" fmla="*/ 112759 h 255287"/>
                <a:gd name="connsiteX33" fmla="*/ 215155 w 247836"/>
                <a:gd name="connsiteY33" fmla="*/ 31864 h 255287"/>
                <a:gd name="connsiteX34" fmla="*/ 127954 w 247836"/>
                <a:gd name="connsiteY34" fmla="*/ 0 h 255287"/>
                <a:gd name="connsiteX35" fmla="*/ 36527 w 247836"/>
                <a:gd name="connsiteY35" fmla="*/ 37432 h 255287"/>
                <a:gd name="connsiteX36" fmla="*/ 0 w 247836"/>
                <a:gd name="connsiteY36" fmla="*/ 130649 h 255287"/>
                <a:gd name="connsiteX37" fmla="*/ 33756 w 247836"/>
                <a:gd name="connsiteY37" fmla="*/ 220768 h 255287"/>
                <a:gd name="connsiteX38" fmla="*/ 123555 w 247836"/>
                <a:gd name="connsiteY38" fmla="*/ 255274 h 255287"/>
                <a:gd name="connsiteX39" fmla="*/ 144442 w 247836"/>
                <a:gd name="connsiteY39" fmla="*/ 164428 h 255287"/>
                <a:gd name="connsiteX40" fmla="*/ 107877 w 247836"/>
                <a:gd name="connsiteY40" fmla="*/ 187743 h 255287"/>
                <a:gd name="connsiteX41" fmla="*/ 80499 w 247836"/>
                <a:gd name="connsiteY41" fmla="*/ 174172 h 255287"/>
                <a:gd name="connsiteX42" fmla="*/ 70894 w 247836"/>
                <a:gd name="connsiteY42" fmla="*/ 138738 h 255287"/>
                <a:gd name="connsiteX43" fmla="*/ 84841 w 247836"/>
                <a:gd name="connsiteY43" fmla="*/ 86719 h 255287"/>
                <a:gd name="connsiteX44" fmla="*/ 123242 w 247836"/>
                <a:gd name="connsiteY44" fmla="*/ 66589 h 255287"/>
                <a:gd name="connsiteX45" fmla="*/ 148411 w 247836"/>
                <a:gd name="connsiteY45" fmla="*/ 77057 h 255287"/>
                <a:gd name="connsiteX46" fmla="*/ 157545 w 247836"/>
                <a:gd name="connsiteY46" fmla="*/ 106893 h 255287"/>
                <a:gd name="connsiteX47" fmla="*/ 144442 w 247836"/>
                <a:gd name="connsiteY47" fmla="*/ 164417 h 255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7836" h="255287">
                  <a:moveTo>
                    <a:pt x="123555" y="255274"/>
                  </a:moveTo>
                  <a:cubicBezTo>
                    <a:pt x="146215" y="255545"/>
                    <a:pt x="168726" y="251590"/>
                    <a:pt x="189936" y="243611"/>
                  </a:cubicBezTo>
                  <a:lnTo>
                    <a:pt x="189936" y="234854"/>
                  </a:lnTo>
                  <a:cubicBezTo>
                    <a:pt x="169455" y="243530"/>
                    <a:pt x="147364" y="247755"/>
                    <a:pt x="125127" y="247249"/>
                  </a:cubicBezTo>
                  <a:cubicBezTo>
                    <a:pt x="89828" y="247249"/>
                    <a:pt x="61496" y="236521"/>
                    <a:pt x="40926" y="215347"/>
                  </a:cubicBezTo>
                  <a:cubicBezTo>
                    <a:pt x="20356" y="194173"/>
                    <a:pt x="9959" y="165698"/>
                    <a:pt x="9959" y="130641"/>
                  </a:cubicBezTo>
                  <a:cubicBezTo>
                    <a:pt x="9959" y="96135"/>
                    <a:pt x="20868" y="66778"/>
                    <a:pt x="42377" y="43376"/>
                  </a:cubicBezTo>
                  <a:cubicBezTo>
                    <a:pt x="63954" y="19915"/>
                    <a:pt x="92222" y="8018"/>
                    <a:pt x="126389" y="8018"/>
                  </a:cubicBezTo>
                  <a:cubicBezTo>
                    <a:pt x="161344" y="8018"/>
                    <a:pt x="188964" y="17751"/>
                    <a:pt x="208498" y="36949"/>
                  </a:cubicBezTo>
                  <a:cubicBezTo>
                    <a:pt x="228032" y="56147"/>
                    <a:pt x="237930" y="82203"/>
                    <a:pt x="237930" y="114334"/>
                  </a:cubicBezTo>
                  <a:cubicBezTo>
                    <a:pt x="237930" y="135542"/>
                    <a:pt x="233501" y="153161"/>
                    <a:pt x="224771" y="166731"/>
                  </a:cubicBezTo>
                  <a:cubicBezTo>
                    <a:pt x="215799" y="180678"/>
                    <a:pt x="204163" y="187727"/>
                    <a:pt x="190181" y="187727"/>
                  </a:cubicBezTo>
                  <a:cubicBezTo>
                    <a:pt x="182299" y="188202"/>
                    <a:pt x="174713" y="184656"/>
                    <a:pt x="170022" y="178304"/>
                  </a:cubicBezTo>
                  <a:cubicBezTo>
                    <a:pt x="165581" y="172114"/>
                    <a:pt x="163331" y="162773"/>
                    <a:pt x="163335" y="150518"/>
                  </a:cubicBezTo>
                  <a:lnTo>
                    <a:pt x="171153" y="60942"/>
                  </a:lnTo>
                  <a:lnTo>
                    <a:pt x="162483" y="60942"/>
                  </a:lnTo>
                  <a:cubicBezTo>
                    <a:pt x="161902" y="66868"/>
                    <a:pt x="161031" y="76940"/>
                    <a:pt x="160677" y="82316"/>
                  </a:cubicBezTo>
                  <a:lnTo>
                    <a:pt x="160658" y="82621"/>
                  </a:lnTo>
                  <a:lnTo>
                    <a:pt x="159324" y="82810"/>
                  </a:lnTo>
                  <a:lnTo>
                    <a:pt x="159218" y="82523"/>
                  </a:lnTo>
                  <a:cubicBezTo>
                    <a:pt x="155874" y="75300"/>
                    <a:pt x="150641" y="69114"/>
                    <a:pt x="144072" y="64618"/>
                  </a:cubicBezTo>
                  <a:cubicBezTo>
                    <a:pt x="138046" y="60729"/>
                    <a:pt x="131017" y="58682"/>
                    <a:pt x="123845" y="58726"/>
                  </a:cubicBezTo>
                  <a:cubicBezTo>
                    <a:pt x="105854" y="58387"/>
                    <a:pt x="88862" y="66976"/>
                    <a:pt x="78467" y="81664"/>
                  </a:cubicBezTo>
                  <a:cubicBezTo>
                    <a:pt x="66842" y="97119"/>
                    <a:pt x="60950" y="116720"/>
                    <a:pt x="60950" y="139986"/>
                  </a:cubicBezTo>
                  <a:cubicBezTo>
                    <a:pt x="60950" y="157013"/>
                    <a:pt x="65096" y="170753"/>
                    <a:pt x="73269" y="180833"/>
                  </a:cubicBezTo>
                  <a:cubicBezTo>
                    <a:pt x="81299" y="190739"/>
                    <a:pt x="93534" y="196272"/>
                    <a:pt x="106275" y="195760"/>
                  </a:cubicBezTo>
                  <a:cubicBezTo>
                    <a:pt x="126744" y="195760"/>
                    <a:pt x="145158" y="180682"/>
                    <a:pt x="154325" y="156429"/>
                  </a:cubicBezTo>
                  <a:lnTo>
                    <a:pt x="154435" y="156146"/>
                  </a:lnTo>
                  <a:lnTo>
                    <a:pt x="155765" y="156342"/>
                  </a:lnTo>
                  <a:lnTo>
                    <a:pt x="155784" y="156644"/>
                  </a:lnTo>
                  <a:cubicBezTo>
                    <a:pt x="157481" y="181866"/>
                    <a:pt x="169977" y="195760"/>
                    <a:pt x="190962" y="195760"/>
                  </a:cubicBezTo>
                  <a:cubicBezTo>
                    <a:pt x="206967" y="195760"/>
                    <a:pt x="220545" y="188037"/>
                    <a:pt x="231296" y="172811"/>
                  </a:cubicBezTo>
                  <a:cubicBezTo>
                    <a:pt x="242269" y="157300"/>
                    <a:pt x="247837" y="137099"/>
                    <a:pt x="247837" y="112759"/>
                  </a:cubicBezTo>
                  <a:cubicBezTo>
                    <a:pt x="247837" y="80209"/>
                    <a:pt x="236841" y="52989"/>
                    <a:pt x="215155" y="31864"/>
                  </a:cubicBezTo>
                  <a:cubicBezTo>
                    <a:pt x="193468" y="10739"/>
                    <a:pt x="164111" y="0"/>
                    <a:pt x="127954" y="0"/>
                  </a:cubicBezTo>
                  <a:cubicBezTo>
                    <a:pt x="91513" y="0"/>
                    <a:pt x="60754" y="12594"/>
                    <a:pt x="36527" y="37432"/>
                  </a:cubicBezTo>
                  <a:cubicBezTo>
                    <a:pt x="12300" y="62269"/>
                    <a:pt x="0" y="93662"/>
                    <a:pt x="0" y="130649"/>
                  </a:cubicBezTo>
                  <a:cubicBezTo>
                    <a:pt x="0" y="167542"/>
                    <a:pt x="11361" y="197864"/>
                    <a:pt x="33756" y="220768"/>
                  </a:cubicBezTo>
                  <a:cubicBezTo>
                    <a:pt x="56151" y="243671"/>
                    <a:pt x="86376" y="255274"/>
                    <a:pt x="123555" y="255274"/>
                  </a:cubicBezTo>
                  <a:close/>
                  <a:moveTo>
                    <a:pt x="144442" y="164428"/>
                  </a:moveTo>
                  <a:cubicBezTo>
                    <a:pt x="135478" y="179883"/>
                    <a:pt x="123181" y="187743"/>
                    <a:pt x="107877" y="187743"/>
                  </a:cubicBezTo>
                  <a:cubicBezTo>
                    <a:pt x="97046" y="188128"/>
                    <a:pt x="86751" y="183025"/>
                    <a:pt x="80499" y="174172"/>
                  </a:cubicBezTo>
                  <a:cubicBezTo>
                    <a:pt x="74124" y="165419"/>
                    <a:pt x="70894" y="153500"/>
                    <a:pt x="70894" y="138738"/>
                  </a:cubicBezTo>
                  <a:cubicBezTo>
                    <a:pt x="70894" y="117275"/>
                    <a:pt x="75580" y="99773"/>
                    <a:pt x="84841" y="86719"/>
                  </a:cubicBezTo>
                  <a:cubicBezTo>
                    <a:pt x="93339" y="73864"/>
                    <a:pt x="107836" y="66265"/>
                    <a:pt x="123242" y="66589"/>
                  </a:cubicBezTo>
                  <a:cubicBezTo>
                    <a:pt x="132772" y="66158"/>
                    <a:pt x="141998" y="69995"/>
                    <a:pt x="148411" y="77057"/>
                  </a:cubicBezTo>
                  <a:cubicBezTo>
                    <a:pt x="154465" y="83899"/>
                    <a:pt x="157545" y="93945"/>
                    <a:pt x="157545" y="106893"/>
                  </a:cubicBezTo>
                  <a:cubicBezTo>
                    <a:pt x="157545" y="130057"/>
                    <a:pt x="153131" y="149410"/>
                    <a:pt x="144442" y="164417"/>
                  </a:cubicBezTo>
                  <a:close/>
                </a:path>
              </a:pathLst>
            </a:custGeom>
            <a:solidFill>
              <a:srgbClr val="CB997E"/>
            </a:solidFill>
            <a:ln w="36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  <p:sp>
          <p:nvSpPr>
            <p:cNvPr id="27" name="Gráfico 18" descr="Capelo">
              <a:extLst>
                <a:ext uri="{FF2B5EF4-FFF2-40B4-BE49-F238E27FC236}">
                  <a16:creationId xmlns:a16="http://schemas.microsoft.com/office/drawing/2014/main" id="{732B05A8-36CD-45A1-A0C1-F5830AD22458}"/>
                </a:ext>
              </a:extLst>
            </p:cNvPr>
            <p:cNvSpPr/>
            <p:nvPr/>
          </p:nvSpPr>
          <p:spPr>
            <a:xfrm>
              <a:off x="868221" y="286859"/>
              <a:ext cx="595048" cy="320681"/>
            </a:xfrm>
            <a:custGeom>
              <a:avLst/>
              <a:gdLst>
                <a:gd name="connsiteX0" fmla="*/ 595048 w 595048"/>
                <a:gd name="connsiteY0" fmla="*/ 106439 h 320681"/>
                <a:gd name="connsiteX1" fmla="*/ 297524 w 595048"/>
                <a:gd name="connsiteY1" fmla="*/ 0 h 320681"/>
                <a:gd name="connsiteX2" fmla="*/ 0 w 595048"/>
                <a:gd name="connsiteY2" fmla="*/ 106439 h 320681"/>
                <a:gd name="connsiteX3" fmla="*/ 58678 w 595048"/>
                <a:gd name="connsiteY3" fmla="*/ 127038 h 320681"/>
                <a:gd name="connsiteX4" fmla="*/ 58678 w 595048"/>
                <a:gd name="connsiteY4" fmla="*/ 245628 h 320681"/>
                <a:gd name="connsiteX5" fmla="*/ 65501 w 595048"/>
                <a:gd name="connsiteY5" fmla="*/ 252451 h 320681"/>
                <a:gd name="connsiteX6" fmla="*/ 72324 w 595048"/>
                <a:gd name="connsiteY6" fmla="*/ 245628 h 320681"/>
                <a:gd name="connsiteX7" fmla="*/ 72324 w 595048"/>
                <a:gd name="connsiteY7" fmla="*/ 131821 h 320681"/>
                <a:gd name="connsiteX8" fmla="*/ 120344 w 595048"/>
                <a:gd name="connsiteY8" fmla="*/ 148673 h 320681"/>
                <a:gd name="connsiteX9" fmla="*/ 120344 w 595048"/>
                <a:gd name="connsiteY9" fmla="*/ 246925 h 320681"/>
                <a:gd name="connsiteX10" fmla="*/ 297524 w 595048"/>
                <a:gd name="connsiteY10" fmla="*/ 320681 h 320681"/>
                <a:gd name="connsiteX11" fmla="*/ 474711 w 595048"/>
                <a:gd name="connsiteY11" fmla="*/ 246938 h 320681"/>
                <a:gd name="connsiteX12" fmla="*/ 474711 w 595048"/>
                <a:gd name="connsiteY12" fmla="*/ 148673 h 320681"/>
                <a:gd name="connsiteX13" fmla="*/ 297524 w 595048"/>
                <a:gd name="connsiteY13" fmla="*/ 14499 h 320681"/>
                <a:gd name="connsiteX14" fmla="*/ 554028 w 595048"/>
                <a:gd name="connsiteY14" fmla="*/ 106262 h 320681"/>
                <a:gd name="connsiteX15" fmla="*/ 554028 w 595048"/>
                <a:gd name="connsiteY15" fmla="*/ 106384 h 320681"/>
                <a:gd name="connsiteX16" fmla="*/ 297524 w 595048"/>
                <a:gd name="connsiteY16" fmla="*/ 196380 h 320681"/>
                <a:gd name="connsiteX17" fmla="*/ 41047 w 595048"/>
                <a:gd name="connsiteY17" fmla="*/ 106384 h 320681"/>
                <a:gd name="connsiteX18" fmla="*/ 41047 w 595048"/>
                <a:gd name="connsiteY18" fmla="*/ 106262 h 320681"/>
                <a:gd name="connsiteX19" fmla="*/ 461065 w 595048"/>
                <a:gd name="connsiteY19" fmla="*/ 246938 h 320681"/>
                <a:gd name="connsiteX20" fmla="*/ 297524 w 595048"/>
                <a:gd name="connsiteY20" fmla="*/ 307035 h 320681"/>
                <a:gd name="connsiteX21" fmla="*/ 133990 w 595048"/>
                <a:gd name="connsiteY21" fmla="*/ 246938 h 320681"/>
                <a:gd name="connsiteX22" fmla="*/ 133990 w 595048"/>
                <a:gd name="connsiteY22" fmla="*/ 153463 h 320681"/>
                <a:gd name="connsiteX23" fmla="*/ 297524 w 595048"/>
                <a:gd name="connsiteY23" fmla="*/ 210831 h 320681"/>
                <a:gd name="connsiteX24" fmla="*/ 461065 w 595048"/>
                <a:gd name="connsiteY24" fmla="*/ 153450 h 3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048" h="320681">
                  <a:moveTo>
                    <a:pt x="595048" y="106439"/>
                  </a:moveTo>
                  <a:lnTo>
                    <a:pt x="297524" y="0"/>
                  </a:lnTo>
                  <a:lnTo>
                    <a:pt x="0" y="106439"/>
                  </a:lnTo>
                  <a:lnTo>
                    <a:pt x="58678" y="127038"/>
                  </a:lnTo>
                  <a:lnTo>
                    <a:pt x="58678" y="245628"/>
                  </a:lnTo>
                  <a:cubicBezTo>
                    <a:pt x="58678" y="249397"/>
                    <a:pt x="61733" y="252451"/>
                    <a:pt x="65501" y="252451"/>
                  </a:cubicBezTo>
                  <a:cubicBezTo>
                    <a:pt x="69269" y="252451"/>
                    <a:pt x="72324" y="249397"/>
                    <a:pt x="72324" y="245628"/>
                  </a:cubicBezTo>
                  <a:lnTo>
                    <a:pt x="72324" y="131821"/>
                  </a:lnTo>
                  <a:lnTo>
                    <a:pt x="120344" y="148673"/>
                  </a:lnTo>
                  <a:lnTo>
                    <a:pt x="120344" y="246925"/>
                  </a:lnTo>
                  <a:cubicBezTo>
                    <a:pt x="120344" y="286908"/>
                    <a:pt x="201484" y="320681"/>
                    <a:pt x="297524" y="320681"/>
                  </a:cubicBezTo>
                  <a:cubicBezTo>
                    <a:pt x="393565" y="320681"/>
                    <a:pt x="474711" y="286908"/>
                    <a:pt x="474711" y="246938"/>
                  </a:cubicBezTo>
                  <a:lnTo>
                    <a:pt x="474711" y="148673"/>
                  </a:lnTo>
                  <a:close/>
                  <a:moveTo>
                    <a:pt x="297524" y="14499"/>
                  </a:moveTo>
                  <a:lnTo>
                    <a:pt x="554028" y="106262"/>
                  </a:lnTo>
                  <a:cubicBezTo>
                    <a:pt x="554131" y="106296"/>
                    <a:pt x="554131" y="106350"/>
                    <a:pt x="554028" y="106384"/>
                  </a:cubicBezTo>
                  <a:lnTo>
                    <a:pt x="297524" y="196380"/>
                  </a:lnTo>
                  <a:lnTo>
                    <a:pt x="41047" y="106384"/>
                  </a:lnTo>
                  <a:cubicBezTo>
                    <a:pt x="40945" y="106350"/>
                    <a:pt x="40945" y="106296"/>
                    <a:pt x="41047" y="106262"/>
                  </a:cubicBezTo>
                  <a:close/>
                  <a:moveTo>
                    <a:pt x="461065" y="246938"/>
                  </a:moveTo>
                  <a:cubicBezTo>
                    <a:pt x="461065" y="274729"/>
                    <a:pt x="389628" y="307035"/>
                    <a:pt x="297524" y="307035"/>
                  </a:cubicBezTo>
                  <a:cubicBezTo>
                    <a:pt x="205420" y="307035"/>
                    <a:pt x="133990" y="274729"/>
                    <a:pt x="133990" y="246938"/>
                  </a:cubicBezTo>
                  <a:lnTo>
                    <a:pt x="133990" y="153463"/>
                  </a:lnTo>
                  <a:lnTo>
                    <a:pt x="297524" y="210831"/>
                  </a:lnTo>
                  <a:lnTo>
                    <a:pt x="461065" y="153450"/>
                  </a:lnTo>
                  <a:close/>
                </a:path>
              </a:pathLst>
            </a:custGeom>
            <a:solidFill>
              <a:srgbClr val="865336"/>
            </a:solidFill>
            <a:ln w="67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 dirty="0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238BB36E-DCAE-4CA3-804D-96FE031F70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999" b="83093" l="36452" r="64749">
                        <a14:foregroundMark x1="44688" y1="70000" x2="44688" y2="70000"/>
                        <a14:foregroundMark x1="44688" y1="70000" x2="43125" y2="71538"/>
                        <a14:foregroundMark x1="43125" y1="71538" x2="43125" y2="715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915" t="60487" r="31714" b="14395"/>
          <a:stretch/>
        </p:blipFill>
        <p:spPr>
          <a:xfrm>
            <a:off x="10417938" y="323106"/>
            <a:ext cx="1078117" cy="62202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79DD-8368-40C4-B312-3B67E21AA2B8}"/>
              </a:ext>
            </a:extLst>
          </p:cNvPr>
          <p:cNvSpPr txBox="1"/>
          <p:nvPr/>
        </p:nvSpPr>
        <p:spPr>
          <a:xfrm>
            <a:off x="8252656" y="43644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6B705C"/>
                </a:solidFill>
                <a:latin typeface="Grotesque Light" panose="020B0304020202020204" pitchFamily="34" charset="0"/>
              </a:rPr>
              <a:t>Dark Mode</a:t>
            </a:r>
          </a:p>
        </p:txBody>
      </p:sp>
    </p:spTree>
    <p:extLst>
      <p:ext uri="{BB962C8B-B14F-4D97-AF65-F5344CB8AC3E}">
        <p14:creationId xmlns:p14="http://schemas.microsoft.com/office/powerpoint/2010/main" val="2511832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1066</Words>
  <Application>Microsoft Office PowerPoint</Application>
  <PresentationFormat>Ecrã Panorâmico</PresentationFormat>
  <Paragraphs>356</Paragraphs>
  <Slides>32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32</vt:i4>
      </vt:variant>
    </vt:vector>
  </HeadingPairs>
  <TitlesOfParts>
    <vt:vector size="39" baseType="lpstr">
      <vt:lpstr>Arial</vt:lpstr>
      <vt:lpstr>Calibri</vt:lpstr>
      <vt:lpstr>Calibri Light</vt:lpstr>
      <vt:lpstr>Grotesque Light</vt:lpstr>
      <vt:lpstr>Verdana Pro Light</vt:lpstr>
      <vt:lpstr>Wingdings</vt:lpstr>
      <vt:lpstr>Office Theme</vt:lpstr>
      <vt:lpstr>SIEM PROJECT 1 Mockup Submission</vt:lpstr>
      <vt:lpstr>Subject Description</vt:lpstr>
      <vt:lpstr>University Student @ the kitchen</vt:lpstr>
      <vt:lpstr>Color Choice</vt:lpstr>
      <vt:lpstr>Color palette</vt:lpstr>
      <vt:lpstr>Page info</vt:lpstr>
      <vt:lpstr>Web Page Info</vt:lpstr>
      <vt:lpstr>Cover Page- Light Mode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Cover Page- Dark Mode</vt:lpstr>
      <vt:lpstr>Apresentação do PowerPoint</vt:lpstr>
      <vt:lpstr>Apresentação do PowerPoint</vt:lpstr>
      <vt:lpstr>Apresentação do PowerPoint</vt:lpstr>
      <vt:lpstr>Apresentação do PowerPoint</vt:lpstr>
      <vt:lpstr>Recipes Pages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Tips Page</vt:lpstr>
      <vt:lpstr>Apresentação do PowerPoint</vt:lpstr>
      <vt:lpstr>Apresentação do PowerPoint</vt:lpstr>
      <vt:lpstr>About Me Page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SIEM PROJECT 1 Mockup Submission</dc:title>
  <dc:creator>leonor santos</dc:creator>
  <cp:lastModifiedBy>leonor santos</cp:lastModifiedBy>
  <cp:revision>9</cp:revision>
  <dcterms:created xsi:type="dcterms:W3CDTF">2020-10-05T13:19:43Z</dcterms:created>
  <dcterms:modified xsi:type="dcterms:W3CDTF">2020-10-05T21:53:22Z</dcterms:modified>
</cp:coreProperties>
</file>

<file path=docProps/thumbnail.jpeg>
</file>